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5.jpg" ContentType="image/jpg"/>
  <Override PartName="/ppt/media/image7.jpg" ContentType="image/jpg"/>
  <Override PartName="/ppt/media/image8.jpg" ContentType="image/jpg"/>
  <Override PartName="/ppt/media/image11.jpg" ContentType="image/jpg"/>
  <Override PartName="/ppt/media/image40.jpg" ContentType="image/jpg"/>
  <Override PartName="/ppt/media/image41.jpg" ContentType="image/jpg"/>
  <Override PartName="/ppt/media/image42.jpg" ContentType="image/jpg"/>
  <Override PartName="/ppt/media/image43.jpg" ContentType="image/jpg"/>
  <Override PartName="/ppt/charts/chart1.xml" ContentType="application/vnd.openxmlformats-officedocument.drawingml.chart+xml"/>
  <Override PartName="/ppt/media/image45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75" r:id="rId2"/>
    <p:sldId id="341" r:id="rId3"/>
    <p:sldId id="336" r:id="rId4"/>
    <p:sldId id="256" r:id="rId5"/>
    <p:sldId id="257" r:id="rId6"/>
    <p:sldId id="270" r:id="rId7"/>
    <p:sldId id="274" r:id="rId8"/>
    <p:sldId id="279" r:id="rId9"/>
    <p:sldId id="280" r:id="rId10"/>
    <p:sldId id="281" r:id="rId11"/>
    <p:sldId id="282" r:id="rId12"/>
    <p:sldId id="283" r:id="rId13"/>
    <p:sldId id="284" r:id="rId14"/>
    <p:sldId id="295" r:id="rId15"/>
    <p:sldId id="298" r:id="rId16"/>
    <p:sldId id="300" r:id="rId17"/>
    <p:sldId id="304" r:id="rId18"/>
    <p:sldId id="340" r:id="rId19"/>
    <p:sldId id="337" r:id="rId20"/>
    <p:sldId id="323" r:id="rId21"/>
    <p:sldId id="333" r:id="rId22"/>
    <p:sldId id="334" r:id="rId23"/>
    <p:sldId id="335" r:id="rId24"/>
  </p:sldIdLst>
  <p:sldSz cx="10871200" cy="7924800"/>
  <p:notesSz cx="10871200" cy="79248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7" autoAdjust="0"/>
    <p:restoredTop sz="94643"/>
  </p:normalViewPr>
  <p:slideViewPr>
    <p:cSldViewPr>
      <p:cViewPr varScale="1">
        <p:scale>
          <a:sx n="95" d="100"/>
          <a:sy n="95" d="100"/>
        </p:scale>
        <p:origin x="1632" y="1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USA Average</c:v>
                </c:pt>
              </c:strCache>
            </c:strRef>
          </c:tx>
          <c:spPr>
            <a:solidFill>
              <a:schemeClr val="accent1"/>
            </a:solidFill>
            <a:ln w="29317">
              <a:noFill/>
            </a:ln>
            <a:effectLst/>
          </c:spPr>
          <c:invertIfNegative val="0"/>
          <c:cat>
            <c:strRef>
              <c:f>Sheet1!$A$2:$A$5</c:f>
              <c:strCache>
                <c:ptCount val="3"/>
                <c:pt idx="0">
                  <c:v>CA</c:v>
                </c:pt>
                <c:pt idx="1">
                  <c:v>NY</c:v>
                </c:pt>
                <c:pt idx="2">
                  <c:v>MA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491</c:v>
                </c:pt>
                <c:pt idx="1">
                  <c:v>491</c:v>
                </c:pt>
                <c:pt idx="2">
                  <c:v>491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0C-024E-BB83-49F0C063A049}"/>
            </c:ext>
          </c:extLst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State</c:v>
                </c:pt>
              </c:strCache>
            </c:strRef>
          </c:tx>
          <c:spPr>
            <a:solidFill>
              <a:schemeClr val="accent2"/>
            </a:solidFill>
            <a:ln w="29317">
              <a:noFill/>
            </a:ln>
            <a:effectLst/>
          </c:spPr>
          <c:invertIfNegative val="0"/>
          <c:cat>
            <c:strRef>
              <c:f>Sheet1!$A$2:$A$5</c:f>
              <c:strCache>
                <c:ptCount val="3"/>
                <c:pt idx="0">
                  <c:v>CA</c:v>
                </c:pt>
                <c:pt idx="1">
                  <c:v>NY</c:v>
                </c:pt>
                <c:pt idx="2">
                  <c:v>MA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822</c:v>
                </c:pt>
                <c:pt idx="1">
                  <c:v>624</c:v>
                </c:pt>
                <c:pt idx="2">
                  <c:v>419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0C-024E-BB83-49F0C063A049}"/>
            </c:ext>
          </c:extLst>
        </c:ser>
        <c:ser>
          <c:idx val="2"/>
          <c:order val="2"/>
          <c:tx>
            <c:strRef>
              <c:f>Sheet1!$E$1</c:f>
              <c:strCache>
                <c:ptCount val="1"/>
                <c:pt idx="0">
                  <c:v>Ideal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3"/>
                <c:pt idx="0">
                  <c:v>CA</c:v>
                </c:pt>
                <c:pt idx="1">
                  <c:v>NY</c:v>
                </c:pt>
                <c:pt idx="2">
                  <c:v>MA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250</c:v>
                </c:pt>
                <c:pt idx="1">
                  <c:v>250</c:v>
                </c:pt>
                <c:pt idx="2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0C-024E-BB83-49F0C063A0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806569888"/>
        <c:axId val="806563616"/>
      </c:barChart>
      <c:catAx>
        <c:axId val="8065698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0994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82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6563616"/>
        <c:crosses val="autoZero"/>
        <c:auto val="1"/>
        <c:lblAlgn val="ctr"/>
        <c:lblOffset val="100"/>
        <c:tickMarkSkip val="1"/>
        <c:noMultiLvlLbl val="0"/>
      </c:catAx>
      <c:valAx>
        <c:axId val="806563616"/>
        <c:scaling>
          <c:orientation val="minMax"/>
        </c:scaling>
        <c:delete val="0"/>
        <c:axPos val="b"/>
        <c:majorGridlines>
          <c:spPr>
            <a:ln w="10994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82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6569888"/>
        <c:crosses val="autoZero"/>
        <c:crossBetween val="between"/>
      </c:valAx>
      <c:spPr>
        <a:noFill/>
        <a:ln w="29317">
          <a:noFill/>
        </a:ln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82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710113" cy="3968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157913" y="0"/>
            <a:ext cx="4710112" cy="3968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0B009-1D78-471F-88B6-B6FFC1723931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600450" y="990600"/>
            <a:ext cx="3670300" cy="26749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87438" y="3813175"/>
            <a:ext cx="8696325" cy="31210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527925"/>
            <a:ext cx="4710113" cy="3968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157913" y="7527925"/>
            <a:ext cx="4710112" cy="3968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E3CA83-ED86-4FAF-8EAF-8966BF86C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72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96d22fb1b6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6325" y="685800"/>
            <a:ext cx="47053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96d22fb1b6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4241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88670" y="2409444"/>
            <a:ext cx="893826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77340" y="4352544"/>
            <a:ext cx="736092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9398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9398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66599" y="1767077"/>
            <a:ext cx="3045460" cy="5273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047477" y="2452875"/>
            <a:ext cx="3053715" cy="4178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9398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9398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9398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70577" y="685668"/>
            <a:ext cx="10130047" cy="8823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70577" y="1775665"/>
            <a:ext cx="10130047" cy="52637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543565" lvl="0" indent="-40767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087130" lvl="1" indent="-377476">
              <a:spcBef>
                <a:spcPts val="1902"/>
              </a:spcBef>
              <a:spcAft>
                <a:spcPts val="0"/>
              </a:spcAft>
              <a:buSzPts val="1400"/>
              <a:buChar char="○"/>
              <a:defRPr/>
            </a:lvl2pPr>
            <a:lvl3pPr marL="1630695" lvl="2" indent="-377476">
              <a:spcBef>
                <a:spcPts val="1902"/>
              </a:spcBef>
              <a:spcAft>
                <a:spcPts val="0"/>
              </a:spcAft>
              <a:buSzPts val="1400"/>
              <a:buChar char="■"/>
              <a:defRPr/>
            </a:lvl3pPr>
            <a:lvl4pPr marL="2174260" lvl="3" indent="-377476">
              <a:spcBef>
                <a:spcPts val="1902"/>
              </a:spcBef>
              <a:spcAft>
                <a:spcPts val="0"/>
              </a:spcAft>
              <a:buSzPts val="1400"/>
              <a:buChar char="●"/>
              <a:defRPr/>
            </a:lvl4pPr>
            <a:lvl5pPr marL="2717825" lvl="4" indent="-377476">
              <a:spcBef>
                <a:spcPts val="1902"/>
              </a:spcBef>
              <a:spcAft>
                <a:spcPts val="0"/>
              </a:spcAft>
              <a:buSzPts val="1400"/>
              <a:buChar char="○"/>
              <a:defRPr/>
            </a:lvl5pPr>
            <a:lvl6pPr marL="3261390" lvl="5" indent="-377476">
              <a:spcBef>
                <a:spcPts val="1902"/>
              </a:spcBef>
              <a:spcAft>
                <a:spcPts val="0"/>
              </a:spcAft>
              <a:buSzPts val="1400"/>
              <a:buChar char="■"/>
              <a:defRPr/>
            </a:lvl6pPr>
            <a:lvl7pPr marL="3804956" lvl="6" indent="-377476">
              <a:spcBef>
                <a:spcPts val="1902"/>
              </a:spcBef>
              <a:spcAft>
                <a:spcPts val="0"/>
              </a:spcAft>
              <a:buSzPts val="1400"/>
              <a:buChar char="●"/>
              <a:defRPr/>
            </a:lvl7pPr>
            <a:lvl8pPr marL="4348521" lvl="7" indent="-377476">
              <a:spcBef>
                <a:spcPts val="1902"/>
              </a:spcBef>
              <a:spcAft>
                <a:spcPts val="0"/>
              </a:spcAft>
              <a:buSzPts val="1400"/>
              <a:buChar char="○"/>
              <a:defRPr/>
            </a:lvl8pPr>
            <a:lvl9pPr marL="4892086" lvl="8" indent="-377476">
              <a:spcBef>
                <a:spcPts val="1902"/>
              </a:spcBef>
              <a:spcAft>
                <a:spcPts val="1902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10072811" y="7184808"/>
            <a:ext cx="652343" cy="60643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80270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79299" y="879467"/>
            <a:ext cx="2937510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29740" y="1743073"/>
            <a:ext cx="9656119" cy="4631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575304" y="7228332"/>
            <a:ext cx="336499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25780" y="7228332"/>
            <a:ext cx="24185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172262" y="7311342"/>
            <a:ext cx="189229" cy="1390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9398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4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jnanda@ggu.edu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351153" y="904873"/>
            <a:ext cx="10130047" cy="680877"/>
          </a:xfrm>
          <a:prstGeom prst="rect">
            <a:avLst/>
          </a:prstGeom>
        </p:spPr>
        <p:txBody>
          <a:bodyPr spcFirstLastPara="1" wrap="square" lIns="108694" tIns="108694" rIns="108694" bIns="108694" anchor="t" anchorCtr="0">
            <a:noAutofit/>
          </a:bodyPr>
          <a:lstStyle/>
          <a:p>
            <a:pPr algn="l" rtl="0"/>
            <a:r>
              <a:rPr lang="en" sz="4400" dirty="0"/>
              <a:t>Care First South Pasadena</a:t>
            </a:r>
            <a:endParaRPr sz="4400" dirty="0"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370576" y="1813454"/>
            <a:ext cx="10130047" cy="2754180"/>
          </a:xfrm>
          <a:prstGeom prst="rect">
            <a:avLst/>
          </a:prstGeom>
        </p:spPr>
        <p:txBody>
          <a:bodyPr spcFirstLastPara="1" wrap="square" lIns="108694" tIns="108694" rIns="108694" bIns="108694" anchor="t" anchorCtr="0">
            <a:noAutofit/>
          </a:bodyPr>
          <a:lstStyle/>
          <a:p>
            <a:pPr marL="0" indent="0" algn="ctr" rtl="0">
              <a:buNone/>
            </a:pPr>
            <a:r>
              <a:rPr lang="en" sz="2400" b="1" dirty="0"/>
              <a:t>Care First South Pasadena</a:t>
            </a:r>
            <a:r>
              <a:rPr lang="en" sz="2400" dirty="0"/>
              <a:t> is a coalition of residents working to reimagine public safety and reallocate city dollars to reflect this shared vision. </a:t>
            </a:r>
            <a:endParaRPr sz="2400" dirty="0"/>
          </a:p>
          <a:p>
            <a:pPr marL="0" indent="0" algn="ctr" rtl="0">
              <a:spcBef>
                <a:spcPts val="1902"/>
              </a:spcBef>
              <a:buNone/>
            </a:pPr>
            <a:r>
              <a:rPr lang="en" sz="2400" dirty="0"/>
              <a:t>We came together in the summer of 2020 in the wake of George Floyd’s murder, a global pandemic, a deepening economic recession, and</a:t>
            </a:r>
            <a:br>
              <a:rPr lang="en" sz="2400" dirty="0"/>
            </a:br>
            <a:r>
              <a:rPr lang="en" sz="2400" dirty="0"/>
              <a:t> a desire to have a just and inclusive community.</a:t>
            </a:r>
            <a:endParaRPr sz="2400" dirty="0"/>
          </a:p>
          <a:p>
            <a:pPr marL="0" indent="0" algn="ctr" rtl="0">
              <a:spcBef>
                <a:spcPts val="1902"/>
              </a:spcBef>
              <a:spcAft>
                <a:spcPts val="1902"/>
              </a:spcAft>
              <a:buNone/>
            </a:pPr>
            <a:endParaRPr sz="2400" dirty="0"/>
          </a:p>
        </p:txBody>
      </p:sp>
      <p:pic>
        <p:nvPicPr>
          <p:cNvPr id="65" name="Google Shape;65;p14"/>
          <p:cNvPicPr preferRelativeResize="0"/>
          <p:nvPr/>
        </p:nvPicPr>
        <p:blipFill rotWithShape="1">
          <a:blip r:embed="rId3">
            <a:alphaModFix/>
          </a:blip>
          <a:srcRect b="62888"/>
          <a:stretch/>
        </p:blipFill>
        <p:spPr>
          <a:xfrm>
            <a:off x="5435600" y="4750515"/>
            <a:ext cx="5442735" cy="2269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D49ACB-6617-874F-B85A-225520915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0" y="4038600"/>
            <a:ext cx="352425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0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0067" y="3025664"/>
            <a:ext cx="3634104" cy="19062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300" b="1" spc="260" dirty="0">
                <a:solidFill>
                  <a:srgbClr val="942C31"/>
                </a:solidFill>
                <a:latin typeface="Arial"/>
                <a:cs typeface="Arial"/>
              </a:rPr>
              <a:t>1996</a:t>
            </a:r>
            <a:endParaRPr sz="123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0060" y="4789242"/>
            <a:ext cx="25933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40" dirty="0">
                <a:solidFill>
                  <a:srgbClr val="942C31"/>
                </a:solidFill>
                <a:latin typeface="Arial"/>
                <a:cs typeface="Arial"/>
              </a:rPr>
              <a:t>April </a:t>
            </a:r>
            <a:r>
              <a:rPr sz="1000" b="1" dirty="0">
                <a:solidFill>
                  <a:srgbClr val="942C31"/>
                </a:solidFill>
                <a:latin typeface="Arial"/>
                <a:cs typeface="Arial"/>
              </a:rPr>
              <a:t>1999: </a:t>
            </a:r>
            <a:r>
              <a:rPr sz="1000" b="1" spc="60" dirty="0">
                <a:solidFill>
                  <a:srgbClr val="942C31"/>
                </a:solidFill>
                <a:latin typeface="Arial"/>
                <a:cs typeface="Arial"/>
              </a:rPr>
              <a:t>Columbine </a:t>
            </a:r>
            <a:r>
              <a:rPr sz="1000" b="1" spc="30" dirty="0">
                <a:solidFill>
                  <a:srgbClr val="942C31"/>
                </a:solidFill>
                <a:latin typeface="Arial"/>
                <a:cs typeface="Arial"/>
              </a:rPr>
              <a:t>School</a:t>
            </a:r>
            <a:r>
              <a:rPr sz="1000" b="1" spc="-125" dirty="0">
                <a:solidFill>
                  <a:srgbClr val="942C31"/>
                </a:solidFill>
                <a:latin typeface="Arial"/>
                <a:cs typeface="Arial"/>
              </a:rPr>
              <a:t> </a:t>
            </a:r>
            <a:r>
              <a:rPr sz="1000" b="1" spc="55" dirty="0">
                <a:solidFill>
                  <a:srgbClr val="942C31"/>
                </a:solidFill>
                <a:latin typeface="Arial"/>
                <a:cs typeface="Arial"/>
              </a:rPr>
              <a:t>Shooting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8539" y="4985584"/>
            <a:ext cx="3489325" cy="2463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Two </a:t>
            </a:r>
            <a:r>
              <a:rPr sz="1000" spc="110" dirty="0">
                <a:solidFill>
                  <a:srgbClr val="231F20"/>
                </a:solidFill>
                <a:latin typeface="Arial Unicode MS"/>
                <a:cs typeface="Arial Unicode MS"/>
              </a:rPr>
              <a:t>high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school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seniors </a:t>
            </a:r>
            <a:r>
              <a:rPr sz="1000" spc="110" dirty="0">
                <a:solidFill>
                  <a:srgbClr val="231F20"/>
                </a:solidFill>
                <a:latin typeface="Arial Unicode MS"/>
                <a:cs typeface="Arial Unicode MS"/>
              </a:rPr>
              <a:t>murder </a:t>
            </a:r>
            <a:r>
              <a:rPr sz="1000" spc="-85" dirty="0">
                <a:solidFill>
                  <a:srgbClr val="231F20"/>
                </a:solidFill>
                <a:latin typeface="Arial Unicode MS"/>
                <a:cs typeface="Arial Unicode MS"/>
              </a:rPr>
              <a:t>12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students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and </a:t>
            </a:r>
            <a:r>
              <a:rPr sz="1000" spc="40" dirty="0">
                <a:solidFill>
                  <a:srgbClr val="231F20"/>
                </a:solidFill>
                <a:latin typeface="Arial Unicode MS"/>
                <a:cs typeface="Arial Unicode MS"/>
              </a:rPr>
              <a:t>a 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teacher,</a:t>
            </a:r>
            <a:r>
              <a:rPr sz="1000" spc="38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and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injure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24 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additional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students.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The  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massacre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was </a:t>
            </a:r>
            <a:r>
              <a:rPr sz="1000" spc="100" dirty="0">
                <a:solidFill>
                  <a:srgbClr val="231F20"/>
                </a:solidFill>
                <a:latin typeface="Arial Unicode MS"/>
                <a:cs typeface="Arial Unicode MS"/>
              </a:rPr>
              <a:t>caught on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 </a:t>
            </a:r>
            <a:r>
              <a:rPr sz="1000" spc="110" dirty="0">
                <a:solidFill>
                  <a:srgbClr val="231F20"/>
                </a:solidFill>
                <a:latin typeface="Arial Unicode MS"/>
                <a:cs typeface="Arial Unicode MS"/>
              </a:rPr>
              <a:t>high </a:t>
            </a:r>
            <a:r>
              <a:rPr sz="1000" spc="45" dirty="0">
                <a:solidFill>
                  <a:srgbClr val="231F20"/>
                </a:solidFill>
                <a:latin typeface="Arial Unicode MS"/>
                <a:cs typeface="Arial Unicode MS"/>
              </a:rPr>
              <a:t>school’s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security 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cameras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in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cafeteria, 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forever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altering 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societal 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views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of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law-enforcement in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ensuring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safety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of 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staff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and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students.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The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Federal</a:t>
            </a:r>
            <a:r>
              <a:rPr sz="1000" spc="38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Department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of 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Education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responds </a:t>
            </a:r>
            <a:r>
              <a:rPr sz="1000" spc="120" dirty="0">
                <a:solidFill>
                  <a:srgbClr val="231F20"/>
                </a:solidFill>
                <a:latin typeface="Arial Unicode MS"/>
                <a:cs typeface="Arial Unicode MS"/>
              </a:rPr>
              <a:t>with </a:t>
            </a:r>
            <a:r>
              <a:rPr sz="1000" spc="40" dirty="0">
                <a:solidFill>
                  <a:srgbClr val="231F20"/>
                </a:solidFill>
                <a:latin typeface="Arial Unicode MS"/>
                <a:cs typeface="Arial Unicode MS"/>
              </a:rPr>
              <a:t>a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cry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to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push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for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zero- 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tolerance</a:t>
            </a:r>
            <a:r>
              <a:rPr sz="1000" spc="-4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policies</a:t>
            </a:r>
            <a:r>
              <a:rPr sz="1000" spc="-4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40" dirty="0">
                <a:solidFill>
                  <a:srgbClr val="231F20"/>
                </a:solidFill>
                <a:latin typeface="Arial Unicode MS"/>
                <a:cs typeface="Arial Unicode MS"/>
              </a:rPr>
              <a:t>across</a:t>
            </a:r>
            <a:r>
              <a:rPr sz="1000" spc="-4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</a:t>
            </a:r>
            <a:r>
              <a:rPr sz="1000" spc="-4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country.</a:t>
            </a:r>
            <a:r>
              <a:rPr sz="1000" spc="-4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The</a:t>
            </a:r>
            <a:r>
              <a:rPr sz="1000" spc="-4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Department 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of </a:t>
            </a:r>
            <a:r>
              <a:rPr sz="1000" spc="45" dirty="0">
                <a:solidFill>
                  <a:srgbClr val="231F20"/>
                </a:solidFill>
                <a:latin typeface="Arial Unicode MS"/>
                <a:cs typeface="Arial Unicode MS"/>
              </a:rPr>
              <a:t>Justice’s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Office of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Community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Oriented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Policing  </a:t>
            </a:r>
            <a:r>
              <a:rPr sz="1000" spc="40" dirty="0">
                <a:solidFill>
                  <a:srgbClr val="231F20"/>
                </a:solidFill>
                <a:latin typeface="Arial Unicode MS"/>
                <a:cs typeface="Arial Unicode MS"/>
              </a:rPr>
              <a:t>Services </a:t>
            </a:r>
            <a:r>
              <a:rPr sz="1000" spc="10" dirty="0">
                <a:solidFill>
                  <a:srgbClr val="231F20"/>
                </a:solidFill>
                <a:latin typeface="Arial Unicode MS"/>
                <a:cs typeface="Arial Unicode MS"/>
              </a:rPr>
              <a:t>(COPS) </a:t>
            </a:r>
            <a:r>
              <a:rPr sz="1000" spc="100" dirty="0">
                <a:solidFill>
                  <a:srgbClr val="231F20"/>
                </a:solidFill>
                <a:latin typeface="Arial Unicode MS"/>
                <a:cs typeface="Arial Unicode MS"/>
              </a:rPr>
              <a:t>program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creates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 </a:t>
            </a:r>
            <a:r>
              <a:rPr sz="1000" spc="10" dirty="0">
                <a:solidFill>
                  <a:srgbClr val="231F20"/>
                </a:solidFill>
                <a:latin typeface="Arial Unicode MS"/>
                <a:cs typeface="Arial Unicode MS"/>
              </a:rPr>
              <a:t>‘COPS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in  </a:t>
            </a:r>
            <a:r>
              <a:rPr sz="1000" spc="45" dirty="0">
                <a:solidFill>
                  <a:srgbClr val="231F20"/>
                </a:solidFill>
                <a:latin typeface="Arial Unicode MS"/>
                <a:cs typeface="Arial Unicode MS"/>
              </a:rPr>
              <a:t>Schools’</a:t>
            </a:r>
            <a:r>
              <a:rPr sz="1000" spc="-5" dirty="0">
                <a:solidFill>
                  <a:srgbClr val="231F20"/>
                </a:solidFill>
                <a:latin typeface="Arial Unicode MS"/>
                <a:cs typeface="Arial Unicode MS"/>
              </a:rPr>
              <a:t> (CIS)</a:t>
            </a:r>
            <a:r>
              <a:rPr sz="100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grant,</a:t>
            </a:r>
            <a:r>
              <a:rPr sz="1000" spc="-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awarding</a:t>
            </a:r>
            <a:r>
              <a:rPr sz="100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more</a:t>
            </a:r>
            <a:r>
              <a:rPr sz="1000" spc="-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than</a:t>
            </a:r>
            <a:r>
              <a:rPr sz="100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$750</a:t>
            </a:r>
            <a:r>
              <a:rPr sz="1000" spc="-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million  in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grants</a:t>
            </a:r>
            <a:r>
              <a:rPr sz="1000" spc="434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to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more than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3,000 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law-enforcement 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agencies,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resulting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in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more than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6,500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newly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hired 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school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police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officers.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From </a:t>
            </a:r>
            <a:r>
              <a:rPr sz="1000" spc="5" dirty="0">
                <a:solidFill>
                  <a:srgbClr val="231F20"/>
                </a:solidFill>
                <a:latin typeface="Arial Unicode MS"/>
                <a:cs typeface="Arial Unicode MS"/>
              </a:rPr>
              <a:t>2010-2016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Department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of  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Justice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grants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more than </a:t>
            </a:r>
            <a:r>
              <a:rPr sz="1000" spc="-5" dirty="0">
                <a:solidFill>
                  <a:srgbClr val="231F20"/>
                </a:solidFill>
                <a:latin typeface="Arial Unicode MS"/>
                <a:cs typeface="Arial Unicode MS"/>
              </a:rPr>
              <a:t>$143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million </a:t>
            </a:r>
            <a:r>
              <a:rPr sz="1000" spc="110" dirty="0">
                <a:solidFill>
                  <a:srgbClr val="231F20"/>
                </a:solidFill>
                <a:latin typeface="Arial Unicode MS"/>
                <a:cs typeface="Arial Unicode MS"/>
              </a:rPr>
              <a:t>through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  </a:t>
            </a:r>
            <a:r>
              <a:rPr sz="1000" spc="10" dirty="0">
                <a:solidFill>
                  <a:srgbClr val="231F20"/>
                </a:solidFill>
                <a:latin typeface="Arial Unicode MS"/>
                <a:cs typeface="Arial Unicode MS"/>
              </a:rPr>
              <a:t>COPS</a:t>
            </a:r>
            <a:r>
              <a:rPr sz="1000" spc="-1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office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for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hiring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school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police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officers.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93652" y="3646369"/>
            <a:ext cx="3489960" cy="230949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50800" algn="just">
              <a:lnSpc>
                <a:spcPct val="100000"/>
              </a:lnSpc>
              <a:spcBef>
                <a:spcPts val="415"/>
              </a:spcBef>
            </a:pPr>
            <a:r>
              <a:rPr sz="1000" b="1" dirty="0">
                <a:solidFill>
                  <a:srgbClr val="942C31"/>
                </a:solidFill>
                <a:latin typeface="Arial"/>
                <a:cs typeface="Arial"/>
              </a:rPr>
              <a:t>1996: </a:t>
            </a:r>
            <a:r>
              <a:rPr sz="1000" b="1" spc="65" dirty="0">
                <a:solidFill>
                  <a:srgbClr val="942C31"/>
                </a:solidFill>
                <a:latin typeface="Arial"/>
                <a:cs typeface="Arial"/>
              </a:rPr>
              <a:t>Emergence </a:t>
            </a:r>
            <a:r>
              <a:rPr sz="1000" b="1" spc="45" dirty="0">
                <a:solidFill>
                  <a:srgbClr val="942C31"/>
                </a:solidFill>
                <a:latin typeface="Arial"/>
                <a:cs typeface="Arial"/>
              </a:rPr>
              <a:t>of </a:t>
            </a:r>
            <a:r>
              <a:rPr sz="1000" b="1" spc="50" dirty="0">
                <a:solidFill>
                  <a:srgbClr val="942C31"/>
                </a:solidFill>
                <a:latin typeface="Arial"/>
                <a:cs typeface="Arial"/>
              </a:rPr>
              <a:t>“Superpredator”</a:t>
            </a:r>
            <a:r>
              <a:rPr sz="1000" b="1" spc="-90" dirty="0">
                <a:solidFill>
                  <a:srgbClr val="942C31"/>
                </a:solidFill>
                <a:latin typeface="Arial"/>
                <a:cs typeface="Arial"/>
              </a:rPr>
              <a:t> </a:t>
            </a:r>
            <a:r>
              <a:rPr sz="1000" b="1" spc="45" dirty="0">
                <a:solidFill>
                  <a:srgbClr val="942C31"/>
                </a:solidFill>
                <a:latin typeface="Arial"/>
                <a:cs typeface="Arial"/>
              </a:rPr>
              <a:t>Rhetoric</a:t>
            </a:r>
            <a:endParaRPr sz="1000">
              <a:latin typeface="Arial"/>
              <a:cs typeface="Arial"/>
            </a:endParaRPr>
          </a:p>
          <a:p>
            <a:pPr marL="55244" marR="43180" indent="-5080" algn="just">
              <a:lnSpc>
                <a:spcPct val="100000"/>
              </a:lnSpc>
              <a:spcBef>
                <a:spcPts val="320"/>
              </a:spcBef>
            </a:pPr>
            <a:r>
              <a:rPr sz="1500" spc="37" baseline="16666" dirty="0">
                <a:solidFill>
                  <a:srgbClr val="942C31"/>
                </a:solidFill>
                <a:latin typeface="Arial Unicode MS"/>
                <a:cs typeface="Arial Unicode MS"/>
              </a:rPr>
              <a:t>.</a:t>
            </a:r>
            <a:r>
              <a:rPr sz="1000" spc="25" dirty="0">
                <a:solidFill>
                  <a:srgbClr val="231F20"/>
                </a:solidFill>
                <a:latin typeface="Arial Unicode MS"/>
                <a:cs typeface="Arial Unicode MS"/>
              </a:rPr>
              <a:t>Hillary 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Clinton,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at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time,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First </a:t>
            </a:r>
            <a:r>
              <a:rPr sz="1000" spc="35" dirty="0">
                <a:solidFill>
                  <a:srgbClr val="231F20"/>
                </a:solidFill>
                <a:latin typeface="Arial Unicode MS"/>
                <a:cs typeface="Arial Unicode MS"/>
              </a:rPr>
              <a:t>Lady,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used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  </a:t>
            </a:r>
            <a:r>
              <a:rPr sz="1000" spc="114" dirty="0">
                <a:solidFill>
                  <a:srgbClr val="231F20"/>
                </a:solidFill>
                <a:latin typeface="Arial Unicode MS"/>
                <a:cs typeface="Arial Unicode MS"/>
              </a:rPr>
              <a:t>term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“superpredator”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in </a:t>
            </a:r>
            <a:r>
              <a:rPr sz="1000" spc="40" dirty="0">
                <a:solidFill>
                  <a:srgbClr val="231F20"/>
                </a:solidFill>
                <a:latin typeface="Arial Unicode MS"/>
                <a:cs typeface="Arial Unicode MS"/>
              </a:rPr>
              <a:t>a </a:t>
            </a:r>
            <a:r>
              <a:rPr sz="1000" spc="-5" dirty="0">
                <a:solidFill>
                  <a:srgbClr val="231F20"/>
                </a:solidFill>
                <a:latin typeface="Arial Unicode MS"/>
                <a:cs typeface="Arial Unicode MS"/>
              </a:rPr>
              <a:t>1996 </a:t>
            </a:r>
            <a:r>
              <a:rPr sz="1000" spc="100" dirty="0">
                <a:solidFill>
                  <a:srgbClr val="231F20"/>
                </a:solidFill>
                <a:latin typeface="Arial Unicode MS"/>
                <a:cs typeface="Arial Unicode MS"/>
              </a:rPr>
              <a:t>New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Hampshire 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speech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to build support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for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then-President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Bill 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Clinton’s </a:t>
            </a:r>
            <a:r>
              <a:rPr sz="1000" spc="10" dirty="0">
                <a:solidFill>
                  <a:srgbClr val="231F20"/>
                </a:solidFill>
                <a:latin typeface="Arial Unicode MS"/>
                <a:cs typeface="Arial Unicode MS"/>
              </a:rPr>
              <a:t>1994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crime</a:t>
            </a:r>
            <a:r>
              <a:rPr sz="1000" spc="-10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45" dirty="0">
                <a:solidFill>
                  <a:srgbClr val="231F20"/>
                </a:solidFill>
                <a:latin typeface="Arial Unicode MS"/>
                <a:cs typeface="Arial Unicode MS"/>
              </a:rPr>
              <a:t>bill.</a:t>
            </a:r>
            <a:endParaRPr sz="10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50">
              <a:latin typeface="Arial Unicode MS"/>
              <a:cs typeface="Arial Unicode MS"/>
            </a:endParaRPr>
          </a:p>
          <a:p>
            <a:pPr marL="55244" algn="just">
              <a:lnSpc>
                <a:spcPct val="100000"/>
              </a:lnSpc>
              <a:spcBef>
                <a:spcPts val="5"/>
              </a:spcBef>
            </a:pPr>
            <a:r>
              <a:rPr sz="1000" b="1" spc="75" dirty="0">
                <a:solidFill>
                  <a:srgbClr val="942C31"/>
                </a:solidFill>
                <a:latin typeface="Arial"/>
                <a:cs typeface="Arial"/>
              </a:rPr>
              <a:t>December </a:t>
            </a:r>
            <a:r>
              <a:rPr sz="1000" b="1" spc="5" dirty="0">
                <a:solidFill>
                  <a:srgbClr val="942C31"/>
                </a:solidFill>
                <a:latin typeface="Arial"/>
                <a:cs typeface="Arial"/>
              </a:rPr>
              <a:t>2010: </a:t>
            </a:r>
            <a:r>
              <a:rPr sz="1000" b="1" spc="100" dirty="0">
                <a:solidFill>
                  <a:srgbClr val="942C31"/>
                </a:solidFill>
                <a:latin typeface="Arial"/>
                <a:cs typeface="Arial"/>
              </a:rPr>
              <a:t>New</a:t>
            </a:r>
            <a:r>
              <a:rPr sz="1000" b="1" spc="-185" dirty="0">
                <a:solidFill>
                  <a:srgbClr val="942C31"/>
                </a:solidFill>
                <a:latin typeface="Arial"/>
                <a:cs typeface="Arial"/>
              </a:rPr>
              <a:t> </a:t>
            </a:r>
            <a:r>
              <a:rPr sz="1000" b="1" spc="30" dirty="0">
                <a:solidFill>
                  <a:srgbClr val="942C31"/>
                </a:solidFill>
                <a:latin typeface="Arial"/>
                <a:cs typeface="Arial"/>
              </a:rPr>
              <a:t>York </a:t>
            </a:r>
            <a:r>
              <a:rPr sz="1000" b="1" spc="65" dirty="0">
                <a:solidFill>
                  <a:srgbClr val="942C31"/>
                </a:solidFill>
                <a:latin typeface="Arial"/>
                <a:cs typeface="Arial"/>
              </a:rPr>
              <a:t>Student </a:t>
            </a:r>
            <a:r>
              <a:rPr sz="1000" b="1" spc="45" dirty="0">
                <a:solidFill>
                  <a:srgbClr val="942C31"/>
                </a:solidFill>
                <a:latin typeface="Arial"/>
                <a:cs typeface="Arial"/>
              </a:rPr>
              <a:t>Safety </a:t>
            </a:r>
            <a:r>
              <a:rPr sz="1000" b="1" spc="55" dirty="0">
                <a:solidFill>
                  <a:srgbClr val="942C31"/>
                </a:solidFill>
                <a:latin typeface="Arial"/>
                <a:cs typeface="Arial"/>
              </a:rPr>
              <a:t>Act</a:t>
            </a:r>
            <a:endParaRPr sz="1000">
              <a:latin typeface="Arial"/>
              <a:cs typeface="Arial"/>
            </a:endParaRPr>
          </a:p>
          <a:p>
            <a:pPr marL="74930" marR="22860">
              <a:lnSpc>
                <a:spcPct val="100000"/>
              </a:lnSpc>
              <a:spcBef>
                <a:spcPts val="580"/>
              </a:spcBef>
              <a:tabLst>
                <a:tab pos="3060700" algn="l"/>
              </a:tabLst>
            </a:pP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After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nearly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four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35" dirty="0">
                <a:solidFill>
                  <a:srgbClr val="231F20"/>
                </a:solidFill>
                <a:latin typeface="Arial Unicode MS"/>
                <a:cs typeface="Arial Unicode MS"/>
              </a:rPr>
              <a:t>years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of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organizing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30" dirty="0">
                <a:solidFill>
                  <a:srgbClr val="231F20"/>
                </a:solidFill>
                <a:latin typeface="Arial Unicode MS"/>
                <a:cs typeface="Arial Unicode MS"/>
              </a:rPr>
              <a:t>from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Urban 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Youth</a:t>
            </a:r>
            <a:r>
              <a:rPr sz="1000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Collaborative,</a:t>
            </a:r>
            <a:r>
              <a:rPr sz="1000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</a:t>
            </a:r>
            <a:r>
              <a:rPr sz="1000" spc="-2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Student</a:t>
            </a:r>
            <a:r>
              <a:rPr sz="1000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45" dirty="0">
                <a:solidFill>
                  <a:srgbClr val="231F20"/>
                </a:solidFill>
                <a:latin typeface="Arial Unicode MS"/>
                <a:cs typeface="Arial Unicode MS"/>
              </a:rPr>
              <a:t>Safety</a:t>
            </a:r>
            <a:r>
              <a:rPr sz="1000" spc="-2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Act</a:t>
            </a:r>
            <a:r>
              <a:rPr sz="1000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25" dirty="0">
                <a:solidFill>
                  <a:srgbClr val="231F20"/>
                </a:solidFill>
                <a:latin typeface="Arial Unicode MS"/>
                <a:cs typeface="Arial Unicode MS"/>
              </a:rPr>
              <a:t>is</a:t>
            </a:r>
            <a:r>
              <a:rPr sz="1000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passed 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in</a:t>
            </a:r>
            <a:r>
              <a:rPr sz="100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De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c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ember</a:t>
            </a:r>
            <a:r>
              <a:rPr sz="100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Arial Unicode MS"/>
                <a:cs typeface="Arial Unicode MS"/>
              </a:rPr>
              <a:t>2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0</a:t>
            </a:r>
            <a:r>
              <a:rPr sz="1000" spc="-40" dirty="0">
                <a:solidFill>
                  <a:srgbClr val="231F20"/>
                </a:solidFill>
                <a:latin typeface="Arial Unicode MS"/>
                <a:cs typeface="Arial Unicode MS"/>
              </a:rPr>
              <a:t>10</a:t>
            </a:r>
            <a:r>
              <a:rPr sz="100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an</a:t>
            </a:r>
            <a:r>
              <a:rPr sz="1000" spc="125" dirty="0">
                <a:solidFill>
                  <a:srgbClr val="231F20"/>
                </a:solidFill>
                <a:latin typeface="Arial Unicode MS"/>
                <a:cs typeface="Arial Unicode MS"/>
              </a:rPr>
              <a:t>d</a:t>
            </a:r>
            <a:r>
              <a:rPr sz="100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sign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ed</a:t>
            </a:r>
            <a:r>
              <a:rPr sz="100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14" dirty="0">
                <a:solidFill>
                  <a:srgbClr val="231F20"/>
                </a:solidFill>
                <a:latin typeface="Arial Unicode MS"/>
                <a:cs typeface="Arial Unicode MS"/>
              </a:rPr>
              <a:t>in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t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o</a:t>
            </a:r>
            <a:r>
              <a:rPr sz="100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25" dirty="0">
                <a:solidFill>
                  <a:srgbClr val="231F20"/>
                </a:solidFill>
                <a:latin typeface="Arial Unicode MS"/>
                <a:cs typeface="Arial Unicode MS"/>
              </a:rPr>
              <a:t>l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a</a:t>
            </a:r>
            <a:r>
              <a:rPr sz="1000" spc="175" dirty="0">
                <a:solidFill>
                  <a:srgbClr val="231F20"/>
                </a:solidFill>
                <a:latin typeface="Arial Unicode MS"/>
                <a:cs typeface="Arial Unicode MS"/>
              </a:rPr>
              <a:t>w</a:t>
            </a:r>
            <a:r>
              <a:rPr sz="100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-5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b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y</a:t>
            </a:r>
            <a:r>
              <a:rPr sz="1000" dirty="0">
                <a:solidFill>
                  <a:srgbClr val="231F20"/>
                </a:solidFill>
                <a:latin typeface="Arial Unicode MS"/>
                <a:cs typeface="Arial Unicode MS"/>
              </a:rPr>
              <a:t>	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M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a</a:t>
            </a:r>
            <a:r>
              <a:rPr sz="1000" spc="35" dirty="0">
                <a:solidFill>
                  <a:srgbClr val="231F20"/>
                </a:solidFill>
                <a:latin typeface="Arial Unicode MS"/>
                <a:cs typeface="Arial Unicode MS"/>
              </a:rPr>
              <a:t>y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or  </a:t>
            </a:r>
            <a:r>
              <a:rPr sz="1000" spc="100" dirty="0">
                <a:solidFill>
                  <a:srgbClr val="231F20"/>
                </a:solidFill>
                <a:latin typeface="Arial Unicode MS"/>
                <a:cs typeface="Arial Unicode MS"/>
              </a:rPr>
              <a:t>Bloomberg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in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January </a:t>
            </a:r>
            <a:r>
              <a:rPr sz="1000" spc="-65" dirty="0">
                <a:solidFill>
                  <a:srgbClr val="231F20"/>
                </a:solidFill>
                <a:latin typeface="Arial Unicode MS"/>
                <a:cs typeface="Arial Unicode MS"/>
              </a:rPr>
              <a:t>2011.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The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law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mandates 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quarterly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reporting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of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suspensions, arrests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and  </a:t>
            </a:r>
            <a:r>
              <a:rPr sz="1000" spc="110" dirty="0">
                <a:solidFill>
                  <a:srgbClr val="231F20"/>
                </a:solidFill>
                <a:latin typeface="Arial Unicode MS"/>
                <a:cs typeface="Arial Unicode MS"/>
              </a:rPr>
              <a:t>summons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by</a:t>
            </a:r>
            <a:r>
              <a:rPr sz="1000" spc="-13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demographics.</a:t>
            </a:r>
            <a:endParaRPr sz="1000">
              <a:latin typeface="Arial Unicode MS"/>
              <a:cs typeface="Arial Unicode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14300" y="114300"/>
            <a:ext cx="10758170" cy="6441440"/>
            <a:chOff x="114300" y="114300"/>
            <a:chExt cx="10758170" cy="6441440"/>
          </a:xfrm>
        </p:grpSpPr>
        <p:sp>
          <p:nvSpPr>
            <p:cNvPr id="7" name="object 7"/>
            <p:cNvSpPr/>
            <p:nvPr/>
          </p:nvSpPr>
          <p:spPr>
            <a:xfrm>
              <a:off x="114300" y="411848"/>
              <a:ext cx="2687579" cy="286057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4300" y="932383"/>
              <a:ext cx="2742819" cy="238067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426258" y="114300"/>
              <a:ext cx="2950133" cy="164059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190534" y="3415049"/>
              <a:ext cx="2428273" cy="314020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190534" y="3462223"/>
              <a:ext cx="2681465" cy="309303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642442" y="114300"/>
              <a:ext cx="2950146" cy="314171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4300" y="114303"/>
              <a:ext cx="10758170" cy="4225290"/>
            </a:xfrm>
            <a:custGeom>
              <a:avLst/>
              <a:gdLst/>
              <a:ahLst/>
              <a:cxnLst/>
              <a:rect l="l" t="t" r="r" b="b"/>
              <a:pathLst>
                <a:path w="10758170" h="4225290">
                  <a:moveTo>
                    <a:pt x="691883" y="0"/>
                  </a:moveTo>
                  <a:lnTo>
                    <a:pt x="0" y="0"/>
                  </a:lnTo>
                  <a:lnTo>
                    <a:pt x="0" y="407873"/>
                  </a:lnTo>
                  <a:lnTo>
                    <a:pt x="10757700" y="4225239"/>
                  </a:lnTo>
                  <a:lnTo>
                    <a:pt x="10757700" y="3579507"/>
                  </a:lnTo>
                  <a:lnTo>
                    <a:pt x="6918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75704" y="114299"/>
              <a:ext cx="8954135" cy="4328795"/>
            </a:xfrm>
            <a:custGeom>
              <a:avLst/>
              <a:gdLst/>
              <a:ahLst/>
              <a:cxnLst/>
              <a:rect l="l" t="t" r="r" b="b"/>
              <a:pathLst>
                <a:path w="8954135" h="4328795">
                  <a:moveTo>
                    <a:pt x="851166" y="2066175"/>
                  </a:moveTo>
                  <a:lnTo>
                    <a:pt x="848664" y="2019808"/>
                  </a:lnTo>
                  <a:lnTo>
                    <a:pt x="841349" y="1974888"/>
                  </a:lnTo>
                  <a:lnTo>
                    <a:pt x="829475" y="1931670"/>
                  </a:lnTo>
                  <a:lnTo>
                    <a:pt x="813282" y="1890407"/>
                  </a:lnTo>
                  <a:lnTo>
                    <a:pt x="793064" y="1851380"/>
                  </a:lnTo>
                  <a:lnTo>
                    <a:pt x="769048" y="1814842"/>
                  </a:lnTo>
                  <a:lnTo>
                    <a:pt x="741514" y="1781035"/>
                  </a:lnTo>
                  <a:lnTo>
                    <a:pt x="710730" y="1750250"/>
                  </a:lnTo>
                  <a:lnTo>
                    <a:pt x="676922" y="1722716"/>
                  </a:lnTo>
                  <a:lnTo>
                    <a:pt x="640384" y="1698701"/>
                  </a:lnTo>
                  <a:lnTo>
                    <a:pt x="601357" y="1678482"/>
                  </a:lnTo>
                  <a:lnTo>
                    <a:pt x="560095" y="1662303"/>
                  </a:lnTo>
                  <a:lnTo>
                    <a:pt x="516877" y="1650415"/>
                  </a:lnTo>
                  <a:lnTo>
                    <a:pt x="471944" y="1643100"/>
                  </a:lnTo>
                  <a:lnTo>
                    <a:pt x="425577" y="1640598"/>
                  </a:lnTo>
                  <a:lnTo>
                    <a:pt x="379209" y="1643100"/>
                  </a:lnTo>
                  <a:lnTo>
                    <a:pt x="334276" y="1650415"/>
                  </a:lnTo>
                  <a:lnTo>
                    <a:pt x="291058" y="1662303"/>
                  </a:lnTo>
                  <a:lnTo>
                    <a:pt x="249809" y="1678482"/>
                  </a:lnTo>
                  <a:lnTo>
                    <a:pt x="210781" y="1698701"/>
                  </a:lnTo>
                  <a:lnTo>
                    <a:pt x="174231" y="1722716"/>
                  </a:lnTo>
                  <a:lnTo>
                    <a:pt x="140436" y="1750250"/>
                  </a:lnTo>
                  <a:lnTo>
                    <a:pt x="109639" y="1781035"/>
                  </a:lnTo>
                  <a:lnTo>
                    <a:pt x="82105" y="1814842"/>
                  </a:lnTo>
                  <a:lnTo>
                    <a:pt x="58102" y="1851380"/>
                  </a:lnTo>
                  <a:lnTo>
                    <a:pt x="37871" y="1890407"/>
                  </a:lnTo>
                  <a:lnTo>
                    <a:pt x="21691" y="1931670"/>
                  </a:lnTo>
                  <a:lnTo>
                    <a:pt x="9817" y="1974888"/>
                  </a:lnTo>
                  <a:lnTo>
                    <a:pt x="2501" y="2019808"/>
                  </a:lnTo>
                  <a:lnTo>
                    <a:pt x="0" y="2066175"/>
                  </a:lnTo>
                  <a:lnTo>
                    <a:pt x="2501" y="2112556"/>
                  </a:lnTo>
                  <a:lnTo>
                    <a:pt x="9817" y="2157476"/>
                  </a:lnTo>
                  <a:lnTo>
                    <a:pt x="21691" y="2200694"/>
                  </a:lnTo>
                  <a:lnTo>
                    <a:pt x="37871" y="2241943"/>
                  </a:lnTo>
                  <a:lnTo>
                    <a:pt x="58102" y="2280970"/>
                  </a:lnTo>
                  <a:lnTo>
                    <a:pt x="82105" y="2317521"/>
                  </a:lnTo>
                  <a:lnTo>
                    <a:pt x="109639" y="2351316"/>
                  </a:lnTo>
                  <a:lnTo>
                    <a:pt x="140436" y="2382113"/>
                  </a:lnTo>
                  <a:lnTo>
                    <a:pt x="174231" y="2409647"/>
                  </a:lnTo>
                  <a:lnTo>
                    <a:pt x="210781" y="2433650"/>
                  </a:lnTo>
                  <a:lnTo>
                    <a:pt x="249809" y="2453881"/>
                  </a:lnTo>
                  <a:lnTo>
                    <a:pt x="291058" y="2470061"/>
                  </a:lnTo>
                  <a:lnTo>
                    <a:pt x="334276" y="2481935"/>
                  </a:lnTo>
                  <a:lnTo>
                    <a:pt x="379209" y="2489263"/>
                  </a:lnTo>
                  <a:lnTo>
                    <a:pt x="425577" y="2491752"/>
                  </a:lnTo>
                  <a:lnTo>
                    <a:pt x="471944" y="2489263"/>
                  </a:lnTo>
                  <a:lnTo>
                    <a:pt x="516877" y="2481935"/>
                  </a:lnTo>
                  <a:lnTo>
                    <a:pt x="560095" y="2470061"/>
                  </a:lnTo>
                  <a:lnTo>
                    <a:pt x="601357" y="2453881"/>
                  </a:lnTo>
                  <a:lnTo>
                    <a:pt x="640384" y="2433650"/>
                  </a:lnTo>
                  <a:lnTo>
                    <a:pt x="676922" y="2409647"/>
                  </a:lnTo>
                  <a:lnTo>
                    <a:pt x="710730" y="2382113"/>
                  </a:lnTo>
                  <a:lnTo>
                    <a:pt x="741514" y="2351316"/>
                  </a:lnTo>
                  <a:lnTo>
                    <a:pt x="769048" y="2317521"/>
                  </a:lnTo>
                  <a:lnTo>
                    <a:pt x="793064" y="2280970"/>
                  </a:lnTo>
                  <a:lnTo>
                    <a:pt x="813282" y="2241943"/>
                  </a:lnTo>
                  <a:lnTo>
                    <a:pt x="829475" y="2200694"/>
                  </a:lnTo>
                  <a:lnTo>
                    <a:pt x="841349" y="2157476"/>
                  </a:lnTo>
                  <a:lnTo>
                    <a:pt x="848664" y="2112556"/>
                  </a:lnTo>
                  <a:lnTo>
                    <a:pt x="851166" y="2066175"/>
                  </a:lnTo>
                  <a:close/>
                </a:path>
                <a:path w="8954135" h="4328795">
                  <a:moveTo>
                    <a:pt x="4830826" y="452424"/>
                  </a:moveTo>
                  <a:lnTo>
                    <a:pt x="4828337" y="406057"/>
                  </a:lnTo>
                  <a:lnTo>
                    <a:pt x="4821009" y="361137"/>
                  </a:lnTo>
                  <a:lnTo>
                    <a:pt x="4809134" y="317919"/>
                  </a:lnTo>
                  <a:lnTo>
                    <a:pt x="4792954" y="276656"/>
                  </a:lnTo>
                  <a:lnTo>
                    <a:pt x="4772723" y="237629"/>
                  </a:lnTo>
                  <a:lnTo>
                    <a:pt x="4748720" y="201091"/>
                  </a:lnTo>
                  <a:lnTo>
                    <a:pt x="4721187" y="167297"/>
                  </a:lnTo>
                  <a:lnTo>
                    <a:pt x="4690389" y="136499"/>
                  </a:lnTo>
                  <a:lnTo>
                    <a:pt x="4656594" y="108966"/>
                  </a:lnTo>
                  <a:lnTo>
                    <a:pt x="4620044" y="84963"/>
                  </a:lnTo>
                  <a:lnTo>
                    <a:pt x="4581017" y="64731"/>
                  </a:lnTo>
                  <a:lnTo>
                    <a:pt x="4539767" y="48552"/>
                  </a:lnTo>
                  <a:lnTo>
                    <a:pt x="4496549" y="36664"/>
                  </a:lnTo>
                  <a:lnTo>
                    <a:pt x="4451616" y="29349"/>
                  </a:lnTo>
                  <a:lnTo>
                    <a:pt x="4405249" y="26847"/>
                  </a:lnTo>
                  <a:lnTo>
                    <a:pt x="4358881" y="29349"/>
                  </a:lnTo>
                  <a:lnTo>
                    <a:pt x="4313961" y="36664"/>
                  </a:lnTo>
                  <a:lnTo>
                    <a:pt x="4270730" y="48552"/>
                  </a:lnTo>
                  <a:lnTo>
                    <a:pt x="4229481" y="64731"/>
                  </a:lnTo>
                  <a:lnTo>
                    <a:pt x="4190454" y="84963"/>
                  </a:lnTo>
                  <a:lnTo>
                    <a:pt x="4153916" y="108966"/>
                  </a:lnTo>
                  <a:lnTo>
                    <a:pt x="4120108" y="136499"/>
                  </a:lnTo>
                  <a:lnTo>
                    <a:pt x="4089323" y="167297"/>
                  </a:lnTo>
                  <a:lnTo>
                    <a:pt x="4061790" y="201091"/>
                  </a:lnTo>
                  <a:lnTo>
                    <a:pt x="4037774" y="237629"/>
                  </a:lnTo>
                  <a:lnTo>
                    <a:pt x="4017556" y="276656"/>
                  </a:lnTo>
                  <a:lnTo>
                    <a:pt x="4001376" y="317919"/>
                  </a:lnTo>
                  <a:lnTo>
                    <a:pt x="3989489" y="361137"/>
                  </a:lnTo>
                  <a:lnTo>
                    <a:pt x="3982174" y="406057"/>
                  </a:lnTo>
                  <a:lnTo>
                    <a:pt x="3979672" y="452424"/>
                  </a:lnTo>
                  <a:lnTo>
                    <a:pt x="3982174" y="498805"/>
                  </a:lnTo>
                  <a:lnTo>
                    <a:pt x="3989489" y="543725"/>
                  </a:lnTo>
                  <a:lnTo>
                    <a:pt x="4001376" y="586943"/>
                  </a:lnTo>
                  <a:lnTo>
                    <a:pt x="4017556" y="628205"/>
                  </a:lnTo>
                  <a:lnTo>
                    <a:pt x="4037774" y="667232"/>
                  </a:lnTo>
                  <a:lnTo>
                    <a:pt x="4061790" y="703770"/>
                  </a:lnTo>
                  <a:lnTo>
                    <a:pt x="4089323" y="737565"/>
                  </a:lnTo>
                  <a:lnTo>
                    <a:pt x="4120108" y="768362"/>
                  </a:lnTo>
                  <a:lnTo>
                    <a:pt x="4153916" y="795896"/>
                  </a:lnTo>
                  <a:lnTo>
                    <a:pt x="4190454" y="819899"/>
                  </a:lnTo>
                  <a:lnTo>
                    <a:pt x="4229481" y="840130"/>
                  </a:lnTo>
                  <a:lnTo>
                    <a:pt x="4270730" y="856310"/>
                  </a:lnTo>
                  <a:lnTo>
                    <a:pt x="4313961" y="868197"/>
                  </a:lnTo>
                  <a:lnTo>
                    <a:pt x="4358881" y="875512"/>
                  </a:lnTo>
                  <a:lnTo>
                    <a:pt x="4405249" y="878001"/>
                  </a:lnTo>
                  <a:lnTo>
                    <a:pt x="4451616" y="875512"/>
                  </a:lnTo>
                  <a:lnTo>
                    <a:pt x="4496549" y="868197"/>
                  </a:lnTo>
                  <a:lnTo>
                    <a:pt x="4539767" y="856310"/>
                  </a:lnTo>
                  <a:lnTo>
                    <a:pt x="4581017" y="840130"/>
                  </a:lnTo>
                  <a:lnTo>
                    <a:pt x="4620044" y="819899"/>
                  </a:lnTo>
                  <a:lnTo>
                    <a:pt x="4656594" y="795896"/>
                  </a:lnTo>
                  <a:lnTo>
                    <a:pt x="4690389" y="768362"/>
                  </a:lnTo>
                  <a:lnTo>
                    <a:pt x="4721187" y="737565"/>
                  </a:lnTo>
                  <a:lnTo>
                    <a:pt x="4748720" y="703770"/>
                  </a:lnTo>
                  <a:lnTo>
                    <a:pt x="4772723" y="667232"/>
                  </a:lnTo>
                  <a:lnTo>
                    <a:pt x="4792954" y="628205"/>
                  </a:lnTo>
                  <a:lnTo>
                    <a:pt x="4809134" y="586943"/>
                  </a:lnTo>
                  <a:lnTo>
                    <a:pt x="4821009" y="543725"/>
                  </a:lnTo>
                  <a:lnTo>
                    <a:pt x="4828337" y="498805"/>
                  </a:lnTo>
                  <a:lnTo>
                    <a:pt x="4830826" y="452424"/>
                  </a:lnTo>
                  <a:close/>
                </a:path>
                <a:path w="8954135" h="4328795">
                  <a:moveTo>
                    <a:pt x="4922672" y="1842681"/>
                  </a:moveTo>
                  <a:lnTo>
                    <a:pt x="4918214" y="1793049"/>
                  </a:lnTo>
                  <a:lnTo>
                    <a:pt x="4905400" y="1746338"/>
                  </a:lnTo>
                  <a:lnTo>
                    <a:pt x="4884966" y="1703324"/>
                  </a:lnTo>
                  <a:lnTo>
                    <a:pt x="4857724" y="1664792"/>
                  </a:lnTo>
                  <a:lnTo>
                    <a:pt x="4824450" y="1631505"/>
                  </a:lnTo>
                  <a:lnTo>
                    <a:pt x="4785919" y="1604264"/>
                  </a:lnTo>
                  <a:lnTo>
                    <a:pt x="4742904" y="1583842"/>
                  </a:lnTo>
                  <a:lnTo>
                    <a:pt x="4696193" y="1571015"/>
                  </a:lnTo>
                  <a:lnTo>
                    <a:pt x="4646561" y="1566570"/>
                  </a:lnTo>
                  <a:lnTo>
                    <a:pt x="4596930" y="1571015"/>
                  </a:lnTo>
                  <a:lnTo>
                    <a:pt x="4550219" y="1583842"/>
                  </a:lnTo>
                  <a:lnTo>
                    <a:pt x="4507204" y="1604264"/>
                  </a:lnTo>
                  <a:lnTo>
                    <a:pt x="4468660" y="1631505"/>
                  </a:lnTo>
                  <a:lnTo>
                    <a:pt x="4435386" y="1664792"/>
                  </a:lnTo>
                  <a:lnTo>
                    <a:pt x="4408144" y="1703324"/>
                  </a:lnTo>
                  <a:lnTo>
                    <a:pt x="4387723" y="1746338"/>
                  </a:lnTo>
                  <a:lnTo>
                    <a:pt x="4374896" y="1793049"/>
                  </a:lnTo>
                  <a:lnTo>
                    <a:pt x="4370451" y="1842681"/>
                  </a:lnTo>
                  <a:lnTo>
                    <a:pt x="4374896" y="1892312"/>
                  </a:lnTo>
                  <a:lnTo>
                    <a:pt x="4387723" y="1939023"/>
                  </a:lnTo>
                  <a:lnTo>
                    <a:pt x="4408144" y="1982038"/>
                  </a:lnTo>
                  <a:lnTo>
                    <a:pt x="4435386" y="2020570"/>
                  </a:lnTo>
                  <a:lnTo>
                    <a:pt x="4468660" y="2053856"/>
                  </a:lnTo>
                  <a:lnTo>
                    <a:pt x="4507204" y="2081098"/>
                  </a:lnTo>
                  <a:lnTo>
                    <a:pt x="4550219" y="2101519"/>
                  </a:lnTo>
                  <a:lnTo>
                    <a:pt x="4596930" y="2114346"/>
                  </a:lnTo>
                  <a:lnTo>
                    <a:pt x="4646561" y="2118791"/>
                  </a:lnTo>
                  <a:lnTo>
                    <a:pt x="4696193" y="2114346"/>
                  </a:lnTo>
                  <a:lnTo>
                    <a:pt x="4742904" y="2101519"/>
                  </a:lnTo>
                  <a:lnTo>
                    <a:pt x="4785919" y="2081098"/>
                  </a:lnTo>
                  <a:lnTo>
                    <a:pt x="4824450" y="2053856"/>
                  </a:lnTo>
                  <a:lnTo>
                    <a:pt x="4857724" y="2020570"/>
                  </a:lnTo>
                  <a:lnTo>
                    <a:pt x="4884966" y="1982038"/>
                  </a:lnTo>
                  <a:lnTo>
                    <a:pt x="4905400" y="1939023"/>
                  </a:lnTo>
                  <a:lnTo>
                    <a:pt x="4918214" y="1892312"/>
                  </a:lnTo>
                  <a:lnTo>
                    <a:pt x="4922672" y="1842681"/>
                  </a:lnTo>
                  <a:close/>
                </a:path>
                <a:path w="8954135" h="4328795">
                  <a:moveTo>
                    <a:pt x="6692316" y="245541"/>
                  </a:moveTo>
                  <a:lnTo>
                    <a:pt x="6689814" y="199174"/>
                  </a:lnTo>
                  <a:lnTo>
                    <a:pt x="6682499" y="154241"/>
                  </a:lnTo>
                  <a:lnTo>
                    <a:pt x="6670611" y="111023"/>
                  </a:lnTo>
                  <a:lnTo>
                    <a:pt x="6654432" y="69773"/>
                  </a:lnTo>
                  <a:lnTo>
                    <a:pt x="6634200" y="30746"/>
                  </a:lnTo>
                  <a:lnTo>
                    <a:pt x="6614007" y="0"/>
                  </a:lnTo>
                  <a:lnTo>
                    <a:pt x="5919457" y="0"/>
                  </a:lnTo>
                  <a:lnTo>
                    <a:pt x="5879033" y="69773"/>
                  </a:lnTo>
                  <a:lnTo>
                    <a:pt x="5862853" y="111023"/>
                  </a:lnTo>
                  <a:lnTo>
                    <a:pt x="5850966" y="154241"/>
                  </a:lnTo>
                  <a:lnTo>
                    <a:pt x="5843651" y="199174"/>
                  </a:lnTo>
                  <a:lnTo>
                    <a:pt x="5841162" y="245541"/>
                  </a:lnTo>
                  <a:lnTo>
                    <a:pt x="5843651" y="291909"/>
                  </a:lnTo>
                  <a:lnTo>
                    <a:pt x="5850966" y="336829"/>
                  </a:lnTo>
                  <a:lnTo>
                    <a:pt x="5862853" y="380060"/>
                  </a:lnTo>
                  <a:lnTo>
                    <a:pt x="5879033" y="421309"/>
                  </a:lnTo>
                  <a:lnTo>
                    <a:pt x="5899264" y="460336"/>
                  </a:lnTo>
                  <a:lnTo>
                    <a:pt x="5923267" y="496874"/>
                  </a:lnTo>
                  <a:lnTo>
                    <a:pt x="5950801" y="530682"/>
                  </a:lnTo>
                  <a:lnTo>
                    <a:pt x="5981598" y="561467"/>
                  </a:lnTo>
                  <a:lnTo>
                    <a:pt x="6015393" y="589000"/>
                  </a:lnTo>
                  <a:lnTo>
                    <a:pt x="6051931" y="613016"/>
                  </a:lnTo>
                  <a:lnTo>
                    <a:pt x="6090958" y="633234"/>
                  </a:lnTo>
                  <a:lnTo>
                    <a:pt x="6132220" y="649414"/>
                  </a:lnTo>
                  <a:lnTo>
                    <a:pt x="6175438" y="661301"/>
                  </a:lnTo>
                  <a:lnTo>
                    <a:pt x="6220358" y="668616"/>
                  </a:lnTo>
                  <a:lnTo>
                    <a:pt x="6266739" y="671118"/>
                  </a:lnTo>
                  <a:lnTo>
                    <a:pt x="6313106" y="668616"/>
                  </a:lnTo>
                  <a:lnTo>
                    <a:pt x="6358026" y="661301"/>
                  </a:lnTo>
                  <a:lnTo>
                    <a:pt x="6401244" y="649414"/>
                  </a:lnTo>
                  <a:lnTo>
                    <a:pt x="6442507" y="633234"/>
                  </a:lnTo>
                  <a:lnTo>
                    <a:pt x="6481534" y="613016"/>
                  </a:lnTo>
                  <a:lnTo>
                    <a:pt x="6518072" y="589000"/>
                  </a:lnTo>
                  <a:lnTo>
                    <a:pt x="6551866" y="561467"/>
                  </a:lnTo>
                  <a:lnTo>
                    <a:pt x="6582664" y="530682"/>
                  </a:lnTo>
                  <a:lnTo>
                    <a:pt x="6610197" y="496874"/>
                  </a:lnTo>
                  <a:lnTo>
                    <a:pt x="6634200" y="460336"/>
                  </a:lnTo>
                  <a:lnTo>
                    <a:pt x="6654432" y="421309"/>
                  </a:lnTo>
                  <a:lnTo>
                    <a:pt x="6670611" y="380060"/>
                  </a:lnTo>
                  <a:lnTo>
                    <a:pt x="6682499" y="336829"/>
                  </a:lnTo>
                  <a:lnTo>
                    <a:pt x="6689814" y="291909"/>
                  </a:lnTo>
                  <a:lnTo>
                    <a:pt x="6692316" y="245541"/>
                  </a:lnTo>
                  <a:close/>
                </a:path>
                <a:path w="8954135" h="4328795">
                  <a:moveTo>
                    <a:pt x="8953690" y="3902875"/>
                  </a:moveTo>
                  <a:lnTo>
                    <a:pt x="8951189" y="3856507"/>
                  </a:lnTo>
                  <a:lnTo>
                    <a:pt x="8943873" y="3811574"/>
                  </a:lnTo>
                  <a:lnTo>
                    <a:pt x="8931999" y="3768356"/>
                  </a:lnTo>
                  <a:lnTo>
                    <a:pt x="8915806" y="3727107"/>
                  </a:lnTo>
                  <a:lnTo>
                    <a:pt x="8895588" y="3688080"/>
                  </a:lnTo>
                  <a:lnTo>
                    <a:pt x="8871572" y="3651529"/>
                  </a:lnTo>
                  <a:lnTo>
                    <a:pt x="8844051" y="3617734"/>
                  </a:lnTo>
                  <a:lnTo>
                    <a:pt x="8813254" y="3586937"/>
                  </a:lnTo>
                  <a:lnTo>
                    <a:pt x="8779459" y="3559403"/>
                  </a:lnTo>
                  <a:lnTo>
                    <a:pt x="8742909" y="3535400"/>
                  </a:lnTo>
                  <a:lnTo>
                    <a:pt x="8703881" y="3515169"/>
                  </a:lnTo>
                  <a:lnTo>
                    <a:pt x="8662632" y="3498989"/>
                  </a:lnTo>
                  <a:lnTo>
                    <a:pt x="8619414" y="3487115"/>
                  </a:lnTo>
                  <a:lnTo>
                    <a:pt x="8574481" y="3479787"/>
                  </a:lnTo>
                  <a:lnTo>
                    <a:pt x="8528113" y="3477298"/>
                  </a:lnTo>
                  <a:lnTo>
                    <a:pt x="8481746" y="3479787"/>
                  </a:lnTo>
                  <a:lnTo>
                    <a:pt x="8436813" y="3487115"/>
                  </a:lnTo>
                  <a:lnTo>
                    <a:pt x="8393595" y="3498989"/>
                  </a:lnTo>
                  <a:lnTo>
                    <a:pt x="8352345" y="3515169"/>
                  </a:lnTo>
                  <a:lnTo>
                    <a:pt x="8313318" y="3535400"/>
                  </a:lnTo>
                  <a:lnTo>
                    <a:pt x="8276768" y="3559403"/>
                  </a:lnTo>
                  <a:lnTo>
                    <a:pt x="8242973" y="3586937"/>
                  </a:lnTo>
                  <a:lnTo>
                    <a:pt x="8212175" y="3617734"/>
                  </a:lnTo>
                  <a:lnTo>
                    <a:pt x="8184642" y="3651529"/>
                  </a:lnTo>
                  <a:lnTo>
                    <a:pt x="8160626" y="3688080"/>
                  </a:lnTo>
                  <a:lnTo>
                    <a:pt x="8140408" y="3727107"/>
                  </a:lnTo>
                  <a:lnTo>
                    <a:pt x="8124215" y="3768356"/>
                  </a:lnTo>
                  <a:lnTo>
                    <a:pt x="8112341" y="3811574"/>
                  </a:lnTo>
                  <a:lnTo>
                    <a:pt x="8105026" y="3856507"/>
                  </a:lnTo>
                  <a:lnTo>
                    <a:pt x="8102524" y="3902875"/>
                  </a:lnTo>
                  <a:lnTo>
                    <a:pt x="8105026" y="3949242"/>
                  </a:lnTo>
                  <a:lnTo>
                    <a:pt x="8112341" y="3994162"/>
                  </a:lnTo>
                  <a:lnTo>
                    <a:pt x="8124215" y="4037393"/>
                  </a:lnTo>
                  <a:lnTo>
                    <a:pt x="8140408" y="4078643"/>
                  </a:lnTo>
                  <a:lnTo>
                    <a:pt x="8160626" y="4117670"/>
                  </a:lnTo>
                  <a:lnTo>
                    <a:pt x="8184642" y="4154208"/>
                  </a:lnTo>
                  <a:lnTo>
                    <a:pt x="8212175" y="4188015"/>
                  </a:lnTo>
                  <a:lnTo>
                    <a:pt x="8242973" y="4218800"/>
                  </a:lnTo>
                  <a:lnTo>
                    <a:pt x="8276768" y="4246334"/>
                  </a:lnTo>
                  <a:lnTo>
                    <a:pt x="8313318" y="4270349"/>
                  </a:lnTo>
                  <a:lnTo>
                    <a:pt x="8352345" y="4290568"/>
                  </a:lnTo>
                  <a:lnTo>
                    <a:pt x="8393595" y="4306748"/>
                  </a:lnTo>
                  <a:lnTo>
                    <a:pt x="8436813" y="4318635"/>
                  </a:lnTo>
                  <a:lnTo>
                    <a:pt x="8481746" y="4325950"/>
                  </a:lnTo>
                  <a:lnTo>
                    <a:pt x="8528113" y="4328452"/>
                  </a:lnTo>
                  <a:lnTo>
                    <a:pt x="8574481" y="4325950"/>
                  </a:lnTo>
                  <a:lnTo>
                    <a:pt x="8619414" y="4318635"/>
                  </a:lnTo>
                  <a:lnTo>
                    <a:pt x="8662632" y="4306748"/>
                  </a:lnTo>
                  <a:lnTo>
                    <a:pt x="8703881" y="4290568"/>
                  </a:lnTo>
                  <a:lnTo>
                    <a:pt x="8742909" y="4270349"/>
                  </a:lnTo>
                  <a:lnTo>
                    <a:pt x="8779459" y="4246334"/>
                  </a:lnTo>
                  <a:lnTo>
                    <a:pt x="8813254" y="4218800"/>
                  </a:lnTo>
                  <a:lnTo>
                    <a:pt x="8844051" y="4188015"/>
                  </a:lnTo>
                  <a:lnTo>
                    <a:pt x="8871572" y="4154208"/>
                  </a:lnTo>
                  <a:lnTo>
                    <a:pt x="8895588" y="4117670"/>
                  </a:lnTo>
                  <a:lnTo>
                    <a:pt x="8915806" y="4078643"/>
                  </a:lnTo>
                  <a:lnTo>
                    <a:pt x="8931999" y="4037393"/>
                  </a:lnTo>
                  <a:lnTo>
                    <a:pt x="8943873" y="3994162"/>
                  </a:lnTo>
                  <a:lnTo>
                    <a:pt x="8951189" y="3949242"/>
                  </a:lnTo>
                  <a:lnTo>
                    <a:pt x="8953690" y="3902875"/>
                  </a:lnTo>
                  <a:close/>
                </a:path>
              </a:pathLst>
            </a:custGeom>
            <a:solidFill>
              <a:srgbClr val="942C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4768267" y="1817276"/>
            <a:ext cx="4933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30" dirty="0">
                <a:solidFill>
                  <a:srgbClr val="FFFFFF"/>
                </a:solidFill>
              </a:rPr>
              <a:t>1999</a:t>
            </a:r>
            <a:endParaRPr sz="1600"/>
          </a:p>
        </p:txBody>
      </p:sp>
      <p:sp>
        <p:nvSpPr>
          <p:cNvPr id="16" name="object 16"/>
          <p:cNvSpPr/>
          <p:nvPr/>
        </p:nvSpPr>
        <p:spPr>
          <a:xfrm>
            <a:off x="7841410" y="2789393"/>
            <a:ext cx="552450" cy="552450"/>
          </a:xfrm>
          <a:custGeom>
            <a:avLst/>
            <a:gdLst/>
            <a:ahLst/>
            <a:cxnLst/>
            <a:rect l="l" t="t" r="r" b="b"/>
            <a:pathLst>
              <a:path w="552450" h="552450">
                <a:moveTo>
                  <a:pt x="276110" y="0"/>
                </a:moveTo>
                <a:lnTo>
                  <a:pt x="226480" y="4448"/>
                </a:lnTo>
                <a:lnTo>
                  <a:pt x="179767" y="17274"/>
                </a:lnTo>
                <a:lnTo>
                  <a:pt x="136753" y="37697"/>
                </a:lnTo>
                <a:lnTo>
                  <a:pt x="98217" y="64938"/>
                </a:lnTo>
                <a:lnTo>
                  <a:pt x="64938" y="98217"/>
                </a:lnTo>
                <a:lnTo>
                  <a:pt x="37697" y="136753"/>
                </a:lnTo>
                <a:lnTo>
                  <a:pt x="17274" y="179767"/>
                </a:lnTo>
                <a:lnTo>
                  <a:pt x="4448" y="226480"/>
                </a:lnTo>
                <a:lnTo>
                  <a:pt x="0" y="276110"/>
                </a:lnTo>
                <a:lnTo>
                  <a:pt x="4448" y="325741"/>
                </a:lnTo>
                <a:lnTo>
                  <a:pt x="17274" y="372453"/>
                </a:lnTo>
                <a:lnTo>
                  <a:pt x="37697" y="415467"/>
                </a:lnTo>
                <a:lnTo>
                  <a:pt x="64938" y="454004"/>
                </a:lnTo>
                <a:lnTo>
                  <a:pt x="98217" y="487282"/>
                </a:lnTo>
                <a:lnTo>
                  <a:pt x="136753" y="514523"/>
                </a:lnTo>
                <a:lnTo>
                  <a:pt x="179767" y="534946"/>
                </a:lnTo>
                <a:lnTo>
                  <a:pt x="226480" y="547772"/>
                </a:lnTo>
                <a:lnTo>
                  <a:pt x="276110" y="552221"/>
                </a:lnTo>
                <a:lnTo>
                  <a:pt x="325741" y="547772"/>
                </a:lnTo>
                <a:lnTo>
                  <a:pt x="372453" y="534946"/>
                </a:lnTo>
                <a:lnTo>
                  <a:pt x="415467" y="514523"/>
                </a:lnTo>
                <a:lnTo>
                  <a:pt x="454004" y="487282"/>
                </a:lnTo>
                <a:lnTo>
                  <a:pt x="487282" y="454004"/>
                </a:lnTo>
                <a:lnTo>
                  <a:pt x="514523" y="415467"/>
                </a:lnTo>
                <a:lnTo>
                  <a:pt x="534946" y="372453"/>
                </a:lnTo>
                <a:lnTo>
                  <a:pt x="547772" y="325741"/>
                </a:lnTo>
                <a:lnTo>
                  <a:pt x="552221" y="276110"/>
                </a:lnTo>
                <a:lnTo>
                  <a:pt x="547772" y="226480"/>
                </a:lnTo>
                <a:lnTo>
                  <a:pt x="534946" y="179767"/>
                </a:lnTo>
                <a:lnTo>
                  <a:pt x="514523" y="136753"/>
                </a:lnTo>
                <a:lnTo>
                  <a:pt x="487282" y="98217"/>
                </a:lnTo>
                <a:lnTo>
                  <a:pt x="454004" y="64938"/>
                </a:lnTo>
                <a:lnTo>
                  <a:pt x="415467" y="37697"/>
                </a:lnTo>
                <a:lnTo>
                  <a:pt x="372453" y="17274"/>
                </a:lnTo>
                <a:lnTo>
                  <a:pt x="325741" y="4448"/>
                </a:lnTo>
                <a:lnTo>
                  <a:pt x="276110" y="0"/>
                </a:lnTo>
                <a:close/>
              </a:path>
            </a:pathLst>
          </a:custGeom>
          <a:solidFill>
            <a:srgbClr val="942C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863520" y="2925809"/>
            <a:ext cx="49974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4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600" b="1" spc="-45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1600" b="1" spc="-3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00" b="1" spc="195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197662" y="7301718"/>
            <a:ext cx="13843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latin typeface="Arial"/>
                <a:cs typeface="Arial"/>
              </a:rPr>
              <a:t>25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33759" y="48420"/>
            <a:ext cx="3543300" cy="19062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300" spc="409" dirty="0">
                <a:solidFill>
                  <a:srgbClr val="942C31"/>
                </a:solidFill>
              </a:rPr>
              <a:t>2</a:t>
            </a:r>
            <a:r>
              <a:rPr sz="12300" spc="-310" dirty="0">
                <a:solidFill>
                  <a:srgbClr val="942C31"/>
                </a:solidFill>
              </a:rPr>
              <a:t>0</a:t>
            </a:r>
            <a:r>
              <a:rPr sz="12300" spc="-235" dirty="0">
                <a:solidFill>
                  <a:srgbClr val="942C31"/>
                </a:solidFill>
              </a:rPr>
              <a:t>1</a:t>
            </a:r>
            <a:r>
              <a:rPr sz="12300" spc="459" dirty="0">
                <a:solidFill>
                  <a:srgbClr val="942C31"/>
                </a:solidFill>
              </a:rPr>
              <a:t>3</a:t>
            </a:r>
            <a:endParaRPr sz="12300"/>
          </a:p>
        </p:txBody>
      </p:sp>
      <p:sp>
        <p:nvSpPr>
          <p:cNvPr id="3" name="object 3"/>
          <p:cNvSpPr txBox="1"/>
          <p:nvPr/>
        </p:nvSpPr>
        <p:spPr>
          <a:xfrm>
            <a:off x="5746494" y="1795344"/>
            <a:ext cx="27971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5" dirty="0">
                <a:solidFill>
                  <a:srgbClr val="942C31"/>
                </a:solidFill>
                <a:latin typeface="Arial"/>
                <a:cs typeface="Arial"/>
              </a:rPr>
              <a:t>2013: </a:t>
            </a:r>
            <a:r>
              <a:rPr sz="1000" b="1" spc="65" dirty="0">
                <a:solidFill>
                  <a:srgbClr val="942C31"/>
                </a:solidFill>
                <a:latin typeface="Arial"/>
                <a:cs typeface="Arial"/>
              </a:rPr>
              <a:t>More </a:t>
            </a:r>
            <a:r>
              <a:rPr sz="1000" b="1" spc="30" dirty="0">
                <a:solidFill>
                  <a:srgbClr val="942C31"/>
                </a:solidFill>
                <a:latin typeface="Arial"/>
                <a:cs typeface="Arial"/>
              </a:rPr>
              <a:t>School </a:t>
            </a:r>
            <a:r>
              <a:rPr sz="1000" b="1" spc="40" dirty="0">
                <a:solidFill>
                  <a:srgbClr val="942C31"/>
                </a:solidFill>
                <a:latin typeface="Arial"/>
                <a:cs typeface="Arial"/>
              </a:rPr>
              <a:t>Police </a:t>
            </a:r>
            <a:r>
              <a:rPr sz="1000" b="1" spc="80" dirty="0">
                <a:solidFill>
                  <a:srgbClr val="942C31"/>
                </a:solidFill>
                <a:latin typeface="Arial"/>
                <a:cs typeface="Arial"/>
              </a:rPr>
              <a:t>than</a:t>
            </a:r>
            <a:r>
              <a:rPr sz="1000" b="1" spc="-160" dirty="0">
                <a:solidFill>
                  <a:srgbClr val="942C31"/>
                </a:solidFill>
                <a:latin typeface="Arial"/>
                <a:cs typeface="Arial"/>
              </a:rPr>
              <a:t> </a:t>
            </a:r>
            <a:r>
              <a:rPr sz="1000" b="1" spc="35" dirty="0">
                <a:solidFill>
                  <a:srgbClr val="942C31"/>
                </a:solidFill>
                <a:latin typeface="Arial"/>
                <a:cs typeface="Arial"/>
              </a:rPr>
              <a:t>Ever </a:t>
            </a:r>
            <a:r>
              <a:rPr sz="1000" b="1" spc="50" dirty="0">
                <a:solidFill>
                  <a:srgbClr val="942C31"/>
                </a:solidFill>
                <a:latin typeface="Arial"/>
                <a:cs typeface="Arial"/>
              </a:rPr>
              <a:t>Before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3654" y="508990"/>
            <a:ext cx="4545330" cy="324612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5240" marR="64769" indent="-2540">
              <a:lnSpc>
                <a:spcPct val="94400"/>
              </a:lnSpc>
              <a:spcBef>
                <a:spcPts val="165"/>
              </a:spcBef>
            </a:pPr>
            <a:r>
              <a:rPr sz="1000" b="1" spc="80" dirty="0">
                <a:solidFill>
                  <a:srgbClr val="942C31"/>
                </a:solidFill>
                <a:latin typeface="Arial"/>
                <a:cs typeface="Arial"/>
              </a:rPr>
              <a:t>Summer </a:t>
            </a:r>
            <a:r>
              <a:rPr sz="1000" b="1" spc="-55" dirty="0">
                <a:solidFill>
                  <a:srgbClr val="942C31"/>
                </a:solidFill>
                <a:latin typeface="Arial"/>
                <a:cs typeface="Arial"/>
              </a:rPr>
              <a:t>2011: </a:t>
            </a:r>
            <a:r>
              <a:rPr sz="1000" b="1" spc="50" dirty="0">
                <a:solidFill>
                  <a:srgbClr val="942C31"/>
                </a:solidFill>
                <a:latin typeface="Arial"/>
                <a:cs typeface="Arial"/>
              </a:rPr>
              <a:t>Federal Supportive </a:t>
            </a:r>
            <a:r>
              <a:rPr sz="1000" b="1" spc="30" dirty="0">
                <a:solidFill>
                  <a:srgbClr val="942C31"/>
                </a:solidFill>
                <a:latin typeface="Arial"/>
                <a:cs typeface="Arial"/>
              </a:rPr>
              <a:t>School </a:t>
            </a:r>
            <a:r>
              <a:rPr sz="1000" b="1" spc="40" dirty="0">
                <a:solidFill>
                  <a:srgbClr val="942C31"/>
                </a:solidFill>
                <a:latin typeface="Arial"/>
                <a:cs typeface="Arial"/>
              </a:rPr>
              <a:t>Discipline </a:t>
            </a:r>
            <a:r>
              <a:rPr sz="1000" b="1" spc="55" dirty="0">
                <a:solidFill>
                  <a:srgbClr val="942C31"/>
                </a:solidFill>
                <a:latin typeface="Arial"/>
                <a:cs typeface="Arial"/>
              </a:rPr>
              <a:t>Initiative 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Obama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Administration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launches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Supportive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School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Discipline  Initiative</a:t>
            </a:r>
            <a:r>
              <a:rPr sz="1000" spc="-4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and</a:t>
            </a:r>
            <a:r>
              <a:rPr sz="1000" spc="-4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School</a:t>
            </a:r>
            <a:r>
              <a:rPr sz="1000" spc="-4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Discipline</a:t>
            </a:r>
            <a:r>
              <a:rPr sz="1000" spc="-4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Guidance.</a:t>
            </a:r>
            <a:r>
              <a:rPr sz="1000" spc="-4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Secretary</a:t>
            </a:r>
            <a:r>
              <a:rPr sz="1000" spc="-4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of</a:t>
            </a:r>
            <a:r>
              <a:rPr sz="1000" spc="-4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Education</a:t>
            </a:r>
            <a:r>
              <a:rPr sz="1000" spc="-4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Arne 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Duncan and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Attorney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General </a:t>
            </a:r>
            <a:r>
              <a:rPr sz="1000" spc="45" dirty="0">
                <a:solidFill>
                  <a:srgbClr val="231F20"/>
                </a:solidFill>
                <a:latin typeface="Arial Unicode MS"/>
                <a:cs typeface="Arial Unicode MS"/>
              </a:rPr>
              <a:t>Eric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Holder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publically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recognize</a:t>
            </a:r>
            <a:r>
              <a:rPr sz="1000" spc="38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</a:t>
            </a:r>
            <a:endParaRPr sz="1000">
              <a:latin typeface="Arial Unicode MS"/>
              <a:cs typeface="Arial Unicode MS"/>
            </a:endParaRPr>
          </a:p>
          <a:p>
            <a:pPr marL="15240">
              <a:lnSpc>
                <a:spcPts val="1190"/>
              </a:lnSpc>
            </a:pP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school-to-prison</a:t>
            </a:r>
            <a:r>
              <a:rPr sz="1000" spc="-1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pipeline.</a:t>
            </a:r>
            <a:endParaRPr sz="1000">
              <a:latin typeface="Arial Unicode MS"/>
              <a:cs typeface="Arial Unicode MS"/>
            </a:endParaRPr>
          </a:p>
          <a:p>
            <a:pPr marL="34925">
              <a:lnSpc>
                <a:spcPct val="100000"/>
              </a:lnSpc>
              <a:spcBef>
                <a:spcPts val="869"/>
              </a:spcBef>
            </a:pPr>
            <a:r>
              <a:rPr sz="1000" b="1" spc="55" dirty="0">
                <a:solidFill>
                  <a:srgbClr val="942C31"/>
                </a:solidFill>
                <a:latin typeface="Arial"/>
                <a:cs typeface="Arial"/>
              </a:rPr>
              <a:t>June </a:t>
            </a:r>
            <a:r>
              <a:rPr sz="1000" b="1" spc="-15" dirty="0">
                <a:solidFill>
                  <a:srgbClr val="942C31"/>
                </a:solidFill>
                <a:latin typeface="Arial"/>
                <a:cs typeface="Arial"/>
              </a:rPr>
              <a:t>2012: </a:t>
            </a:r>
            <a:r>
              <a:rPr sz="1000" b="1" spc="50" dirty="0">
                <a:solidFill>
                  <a:srgbClr val="942C31"/>
                </a:solidFill>
                <a:latin typeface="Arial"/>
                <a:cs typeface="Arial"/>
              </a:rPr>
              <a:t>Accountability </a:t>
            </a:r>
            <a:r>
              <a:rPr sz="1000" b="1" spc="40" dirty="0">
                <a:solidFill>
                  <a:srgbClr val="942C31"/>
                </a:solidFill>
                <a:latin typeface="Arial"/>
                <a:cs typeface="Arial"/>
              </a:rPr>
              <a:t>for </a:t>
            </a:r>
            <a:r>
              <a:rPr sz="1000" b="1" spc="65" dirty="0">
                <a:solidFill>
                  <a:srgbClr val="942C31"/>
                </a:solidFill>
                <a:latin typeface="Arial"/>
                <a:cs typeface="Arial"/>
              </a:rPr>
              <a:t>Oakland </a:t>
            </a:r>
            <a:r>
              <a:rPr sz="1000" b="1" spc="30" dirty="0">
                <a:solidFill>
                  <a:srgbClr val="942C31"/>
                </a:solidFill>
                <a:latin typeface="Arial"/>
                <a:cs typeface="Arial"/>
              </a:rPr>
              <a:t>School</a:t>
            </a:r>
            <a:r>
              <a:rPr sz="1000" b="1" spc="-170" dirty="0">
                <a:solidFill>
                  <a:srgbClr val="942C31"/>
                </a:solidFill>
                <a:latin typeface="Arial"/>
                <a:cs typeface="Arial"/>
              </a:rPr>
              <a:t> </a:t>
            </a:r>
            <a:r>
              <a:rPr sz="1000" b="1" spc="40" dirty="0">
                <a:solidFill>
                  <a:srgbClr val="942C31"/>
                </a:solidFill>
                <a:latin typeface="Arial"/>
                <a:cs typeface="Arial"/>
              </a:rPr>
              <a:t>Police</a:t>
            </a:r>
            <a:endParaRPr sz="1000">
              <a:latin typeface="Arial"/>
              <a:cs typeface="Arial"/>
            </a:endParaRPr>
          </a:p>
          <a:p>
            <a:pPr marL="27940" marR="52069" algn="just">
              <a:lnSpc>
                <a:spcPts val="1210"/>
              </a:lnSpc>
              <a:spcBef>
                <a:spcPts val="45"/>
              </a:spcBef>
            </a:pP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Black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Organizing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Project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wins 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Oakland’s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Complaint </a:t>
            </a:r>
            <a:r>
              <a:rPr sz="1000" spc="35" dirty="0">
                <a:solidFill>
                  <a:srgbClr val="231F20"/>
                </a:solidFill>
                <a:latin typeface="Arial Unicode MS"/>
                <a:cs typeface="Arial Unicode MS"/>
              </a:rPr>
              <a:t>Policy.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The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only 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one</a:t>
            </a:r>
            <a:r>
              <a:rPr sz="100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in</a:t>
            </a:r>
            <a:r>
              <a:rPr sz="100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</a:t>
            </a:r>
            <a:r>
              <a:rPr sz="1000" spc="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country,</a:t>
            </a:r>
            <a:r>
              <a:rPr sz="100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</a:t>
            </a:r>
            <a:r>
              <a:rPr sz="100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policy</a:t>
            </a:r>
            <a:r>
              <a:rPr sz="1000" spc="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25" dirty="0">
                <a:solidFill>
                  <a:srgbClr val="231F20"/>
                </a:solidFill>
                <a:latin typeface="Arial Unicode MS"/>
                <a:cs typeface="Arial Unicode MS"/>
              </a:rPr>
              <a:t>is</a:t>
            </a:r>
            <a:r>
              <a:rPr sz="100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designed</a:t>
            </a:r>
            <a:r>
              <a:rPr sz="100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for</a:t>
            </a:r>
            <a:r>
              <a:rPr sz="1000" spc="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parents</a:t>
            </a:r>
            <a:r>
              <a:rPr sz="100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and</a:t>
            </a:r>
            <a:r>
              <a:rPr sz="100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students</a:t>
            </a:r>
            <a:r>
              <a:rPr sz="1000" spc="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to 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be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able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to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file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formal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complaints </a:t>
            </a:r>
            <a:r>
              <a:rPr sz="1000" spc="100" dirty="0">
                <a:solidFill>
                  <a:srgbClr val="231F20"/>
                </a:solidFill>
                <a:latin typeface="Arial Unicode MS"/>
                <a:cs typeface="Arial Unicode MS"/>
              </a:rPr>
              <a:t>on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school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police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and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security 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officers.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The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victory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comes </a:t>
            </a:r>
            <a:r>
              <a:rPr sz="1000" spc="40" dirty="0">
                <a:solidFill>
                  <a:srgbClr val="231F20"/>
                </a:solidFill>
                <a:latin typeface="Arial Unicode MS"/>
                <a:cs typeface="Arial Unicode MS"/>
              </a:rPr>
              <a:t>a </a:t>
            </a:r>
            <a:r>
              <a:rPr sz="1000" spc="45" dirty="0">
                <a:solidFill>
                  <a:srgbClr val="231F20"/>
                </a:solidFill>
                <a:latin typeface="Arial Unicode MS"/>
                <a:cs typeface="Arial Unicode MS"/>
              </a:rPr>
              <a:t>year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after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 </a:t>
            </a:r>
            <a:r>
              <a:rPr sz="1000" spc="110" dirty="0">
                <a:solidFill>
                  <a:srgbClr val="231F20"/>
                </a:solidFill>
                <a:latin typeface="Arial Unicode MS"/>
                <a:cs typeface="Arial Unicode MS"/>
              </a:rPr>
              <a:t>murder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of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20-year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old 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Raheim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00" dirty="0">
                <a:solidFill>
                  <a:srgbClr val="231F20"/>
                </a:solidFill>
                <a:latin typeface="Arial Unicode MS"/>
                <a:cs typeface="Arial Unicode MS"/>
              </a:rPr>
              <a:t>Brown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by</a:t>
            </a:r>
            <a:r>
              <a:rPr sz="1000" spc="-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Oakland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School</a:t>
            </a:r>
            <a:r>
              <a:rPr sz="1000" spc="-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Police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40" dirty="0">
                <a:solidFill>
                  <a:srgbClr val="231F20"/>
                </a:solidFill>
                <a:latin typeface="Arial Unicode MS"/>
                <a:cs typeface="Arial Unicode MS"/>
              </a:rPr>
              <a:t>Sgt.</a:t>
            </a:r>
            <a:r>
              <a:rPr sz="1000" spc="-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Barhin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Bhatt.</a:t>
            </a:r>
            <a:endParaRPr sz="1000">
              <a:latin typeface="Arial Unicode MS"/>
              <a:cs typeface="Arial Unicode MS"/>
            </a:endParaRPr>
          </a:p>
          <a:p>
            <a:pPr marL="40640" marR="1398270">
              <a:lnSpc>
                <a:spcPct val="100000"/>
              </a:lnSpc>
              <a:spcBef>
                <a:spcPts val="385"/>
              </a:spcBef>
            </a:pPr>
            <a:r>
              <a:rPr sz="1000" b="1" spc="75" dirty="0">
                <a:solidFill>
                  <a:srgbClr val="942C31"/>
                </a:solidFill>
                <a:latin typeface="Arial"/>
                <a:cs typeface="Arial"/>
              </a:rPr>
              <a:t>December </a:t>
            </a:r>
            <a:r>
              <a:rPr sz="1000" b="1" spc="-15" dirty="0">
                <a:solidFill>
                  <a:srgbClr val="942C31"/>
                </a:solidFill>
                <a:latin typeface="Arial"/>
                <a:cs typeface="Arial"/>
              </a:rPr>
              <a:t>2012: </a:t>
            </a:r>
            <a:r>
              <a:rPr sz="1000" b="1" spc="45" dirty="0">
                <a:solidFill>
                  <a:srgbClr val="942C31"/>
                </a:solidFill>
                <a:latin typeface="Arial"/>
                <a:cs typeface="Arial"/>
              </a:rPr>
              <a:t>Sandy </a:t>
            </a:r>
            <a:r>
              <a:rPr sz="1000" b="1" spc="65" dirty="0">
                <a:solidFill>
                  <a:srgbClr val="942C31"/>
                </a:solidFill>
                <a:latin typeface="Arial"/>
                <a:cs typeface="Arial"/>
              </a:rPr>
              <a:t>Hook </a:t>
            </a:r>
            <a:r>
              <a:rPr sz="1000" b="1" spc="30" dirty="0">
                <a:solidFill>
                  <a:srgbClr val="942C31"/>
                </a:solidFill>
                <a:latin typeface="Arial"/>
                <a:cs typeface="Arial"/>
              </a:rPr>
              <a:t>School </a:t>
            </a:r>
            <a:r>
              <a:rPr sz="1000" b="1" spc="55" dirty="0">
                <a:solidFill>
                  <a:srgbClr val="942C31"/>
                </a:solidFill>
                <a:latin typeface="Arial"/>
                <a:cs typeface="Arial"/>
              </a:rPr>
              <a:t>Shooting</a:t>
            </a:r>
            <a:r>
              <a:rPr sz="1000" b="1" spc="-165" dirty="0">
                <a:solidFill>
                  <a:srgbClr val="942C31"/>
                </a:solidFill>
                <a:latin typeface="Arial"/>
                <a:cs typeface="Arial"/>
              </a:rPr>
              <a:t> </a:t>
            </a:r>
            <a:r>
              <a:rPr sz="1000" b="1" spc="110" dirty="0">
                <a:solidFill>
                  <a:srgbClr val="942C31"/>
                </a:solidFill>
                <a:latin typeface="Arial"/>
                <a:cs typeface="Arial"/>
              </a:rPr>
              <a:t>/  </a:t>
            </a:r>
            <a:r>
              <a:rPr sz="1000" b="1" spc="15" dirty="0">
                <a:solidFill>
                  <a:srgbClr val="942C31"/>
                </a:solidFill>
                <a:latin typeface="Arial"/>
                <a:cs typeface="Arial"/>
              </a:rPr>
              <a:t>“You</a:t>
            </a:r>
            <a:r>
              <a:rPr sz="1000" b="1" dirty="0">
                <a:solidFill>
                  <a:srgbClr val="942C31"/>
                </a:solidFill>
                <a:latin typeface="Arial"/>
                <a:cs typeface="Arial"/>
              </a:rPr>
              <a:t> </a:t>
            </a:r>
            <a:r>
              <a:rPr sz="1000" b="1" spc="45" dirty="0">
                <a:solidFill>
                  <a:srgbClr val="942C31"/>
                </a:solidFill>
                <a:latin typeface="Arial"/>
                <a:cs typeface="Arial"/>
              </a:rPr>
              <a:t>Can’t</a:t>
            </a:r>
            <a:r>
              <a:rPr sz="1000" b="1" spc="5" dirty="0">
                <a:solidFill>
                  <a:srgbClr val="942C31"/>
                </a:solidFill>
                <a:latin typeface="Arial"/>
                <a:cs typeface="Arial"/>
              </a:rPr>
              <a:t> </a:t>
            </a:r>
            <a:r>
              <a:rPr sz="1000" b="1" spc="45" dirty="0">
                <a:solidFill>
                  <a:srgbClr val="942C31"/>
                </a:solidFill>
                <a:latin typeface="Arial"/>
                <a:cs typeface="Arial"/>
              </a:rPr>
              <a:t>Build</a:t>
            </a:r>
            <a:r>
              <a:rPr sz="1000" b="1" dirty="0">
                <a:solidFill>
                  <a:srgbClr val="942C31"/>
                </a:solidFill>
                <a:latin typeface="Arial"/>
                <a:cs typeface="Arial"/>
              </a:rPr>
              <a:t> </a:t>
            </a:r>
            <a:r>
              <a:rPr sz="1000" b="1" spc="55" dirty="0">
                <a:solidFill>
                  <a:srgbClr val="942C31"/>
                </a:solidFill>
                <a:latin typeface="Arial"/>
                <a:cs typeface="Arial"/>
              </a:rPr>
              <a:t>Peace</a:t>
            </a:r>
            <a:r>
              <a:rPr sz="1000" b="1" spc="5" dirty="0">
                <a:solidFill>
                  <a:srgbClr val="942C31"/>
                </a:solidFill>
                <a:latin typeface="Arial"/>
                <a:cs typeface="Arial"/>
              </a:rPr>
              <a:t> </a:t>
            </a:r>
            <a:r>
              <a:rPr sz="1000" b="1" spc="90" dirty="0">
                <a:solidFill>
                  <a:srgbClr val="942C31"/>
                </a:solidFill>
                <a:latin typeface="Arial"/>
                <a:cs typeface="Arial"/>
              </a:rPr>
              <a:t>with</a:t>
            </a:r>
            <a:r>
              <a:rPr sz="1000" b="1" spc="5" dirty="0">
                <a:solidFill>
                  <a:srgbClr val="942C31"/>
                </a:solidFill>
                <a:latin typeface="Arial"/>
                <a:cs typeface="Arial"/>
              </a:rPr>
              <a:t> </a:t>
            </a:r>
            <a:r>
              <a:rPr sz="1000" b="1" spc="60" dirty="0">
                <a:solidFill>
                  <a:srgbClr val="942C31"/>
                </a:solidFill>
                <a:latin typeface="Arial"/>
                <a:cs typeface="Arial"/>
              </a:rPr>
              <a:t>a</a:t>
            </a:r>
            <a:r>
              <a:rPr sz="1000" b="1" dirty="0">
                <a:solidFill>
                  <a:srgbClr val="942C31"/>
                </a:solidFill>
                <a:latin typeface="Arial"/>
                <a:cs typeface="Arial"/>
              </a:rPr>
              <a:t> </a:t>
            </a:r>
            <a:r>
              <a:rPr sz="1000" b="1" spc="40" dirty="0">
                <a:solidFill>
                  <a:srgbClr val="942C31"/>
                </a:solidFill>
                <a:latin typeface="Arial"/>
                <a:cs typeface="Arial"/>
              </a:rPr>
              <a:t>Piece”</a:t>
            </a:r>
            <a:endParaRPr sz="1000">
              <a:latin typeface="Arial"/>
              <a:cs typeface="Arial"/>
            </a:endParaRPr>
          </a:p>
          <a:p>
            <a:pPr marL="40640" marR="5080" algn="just">
              <a:lnSpc>
                <a:spcPct val="100000"/>
              </a:lnSpc>
              <a:spcBef>
                <a:spcPts val="15"/>
              </a:spcBef>
            </a:pP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Twenty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elementary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school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students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and </a:t>
            </a:r>
            <a:r>
              <a:rPr sz="1000" spc="35" dirty="0">
                <a:solidFill>
                  <a:srgbClr val="231F20"/>
                </a:solidFill>
                <a:latin typeface="Arial Unicode MS"/>
                <a:cs typeface="Arial Unicode MS"/>
              </a:rPr>
              <a:t>six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school staff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are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shot</a:t>
            </a:r>
            <a:r>
              <a:rPr sz="1000" spc="-8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and 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killed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by </a:t>
            </a:r>
            <a:r>
              <a:rPr sz="1000" spc="40" dirty="0">
                <a:solidFill>
                  <a:srgbClr val="231F20"/>
                </a:solidFill>
                <a:latin typeface="Arial Unicode MS"/>
                <a:cs typeface="Arial Unicode MS"/>
              </a:rPr>
              <a:t>a </a:t>
            </a:r>
            <a:r>
              <a:rPr sz="1000" spc="125" dirty="0">
                <a:solidFill>
                  <a:srgbClr val="231F20"/>
                </a:solidFill>
                <a:latin typeface="Arial Unicode MS"/>
                <a:cs typeface="Arial Unicode MS"/>
              </a:rPr>
              <a:t>gunman who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attacked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school.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In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response,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state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and 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federal </a:t>
            </a:r>
            <a:r>
              <a:rPr sz="1000" spc="100" dirty="0">
                <a:solidFill>
                  <a:srgbClr val="231F20"/>
                </a:solidFill>
                <a:latin typeface="Arial Unicode MS"/>
                <a:cs typeface="Arial Unicode MS"/>
              </a:rPr>
              <a:t>government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called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for 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increased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investments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in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school 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policing;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National </a:t>
            </a:r>
            <a:r>
              <a:rPr sz="1000" spc="45" dirty="0">
                <a:solidFill>
                  <a:srgbClr val="231F20"/>
                </a:solidFill>
                <a:latin typeface="Arial Unicode MS"/>
                <a:cs typeface="Arial Unicode MS"/>
              </a:rPr>
              <a:t>Rifle 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Assocation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and </a:t>
            </a:r>
            <a:r>
              <a:rPr sz="1000" spc="40" dirty="0">
                <a:solidFill>
                  <a:srgbClr val="231F20"/>
                </a:solidFill>
                <a:latin typeface="Arial Unicode MS"/>
                <a:cs typeface="Arial Unicode MS"/>
              </a:rPr>
              <a:t>allies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call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for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arming  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teachers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and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school </a:t>
            </a:r>
            <a:r>
              <a:rPr sz="1000" spc="40" dirty="0">
                <a:solidFill>
                  <a:srgbClr val="231F20"/>
                </a:solidFill>
                <a:latin typeface="Arial Unicode MS"/>
                <a:cs typeface="Arial Unicode MS"/>
              </a:rPr>
              <a:t>staff.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In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response, </a:t>
            </a:r>
            <a:r>
              <a:rPr sz="1000" spc="100" dirty="0">
                <a:solidFill>
                  <a:srgbClr val="231F20"/>
                </a:solidFill>
                <a:latin typeface="Arial Unicode MS"/>
                <a:cs typeface="Arial Unicode MS"/>
              </a:rPr>
              <a:t>young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people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of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color </a:t>
            </a:r>
            <a:r>
              <a:rPr sz="1000" spc="130" dirty="0">
                <a:solidFill>
                  <a:srgbClr val="231F20"/>
                </a:solidFill>
                <a:latin typeface="Arial Unicode MS"/>
                <a:cs typeface="Arial Unicode MS"/>
              </a:rPr>
              <a:t>from 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around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country </a:t>
            </a:r>
            <a:r>
              <a:rPr sz="1000" spc="114" dirty="0">
                <a:solidFill>
                  <a:srgbClr val="231F20"/>
                </a:solidFill>
                <a:latin typeface="Arial Unicode MS"/>
                <a:cs typeface="Arial Unicode MS"/>
              </a:rPr>
              <a:t>demand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investments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in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real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solutions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for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school</a:t>
            </a:r>
            <a:endParaRPr sz="1000">
              <a:latin typeface="Arial Unicode MS"/>
              <a:cs typeface="Arial Unicode MS"/>
            </a:endParaRPr>
          </a:p>
          <a:p>
            <a:pPr marL="40640" algn="just">
              <a:lnSpc>
                <a:spcPct val="100000"/>
              </a:lnSpc>
              <a:spcBef>
                <a:spcPts val="204"/>
              </a:spcBef>
            </a:pP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safety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and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declare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that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“You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Can’t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Build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Peace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20" dirty="0">
                <a:solidFill>
                  <a:srgbClr val="231F20"/>
                </a:solidFill>
                <a:latin typeface="Arial Unicode MS"/>
                <a:cs typeface="Arial Unicode MS"/>
              </a:rPr>
              <a:t>with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40" dirty="0">
                <a:solidFill>
                  <a:srgbClr val="231F20"/>
                </a:solidFill>
                <a:latin typeface="Arial Unicode MS"/>
                <a:cs typeface="Arial Unicode MS"/>
              </a:rPr>
              <a:t>a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45" dirty="0">
                <a:solidFill>
                  <a:srgbClr val="231F20"/>
                </a:solidFill>
                <a:latin typeface="Arial Unicode MS"/>
                <a:cs typeface="Arial Unicode MS"/>
              </a:rPr>
              <a:t>Piece”.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43575" y="1949396"/>
            <a:ext cx="4705985" cy="179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98195" algn="just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Rapid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increase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of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School Resource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Officers </a:t>
            </a:r>
            <a:r>
              <a:rPr sz="1000" spc="100" dirty="0">
                <a:solidFill>
                  <a:srgbClr val="231F20"/>
                </a:solidFill>
                <a:latin typeface="Arial Unicode MS"/>
                <a:cs typeface="Arial Unicode MS"/>
              </a:rPr>
              <a:t>on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school 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campus </a:t>
            </a:r>
            <a:r>
              <a:rPr sz="1000" spc="40" dirty="0">
                <a:solidFill>
                  <a:srgbClr val="231F20"/>
                </a:solidFill>
                <a:latin typeface="Arial Unicode MS"/>
                <a:cs typeface="Arial Unicode MS"/>
              </a:rPr>
              <a:t>across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country.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The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estimated </a:t>
            </a:r>
            <a:r>
              <a:rPr sz="1000" spc="120" dirty="0">
                <a:solidFill>
                  <a:srgbClr val="231F20"/>
                </a:solidFill>
                <a:latin typeface="Arial Unicode MS"/>
                <a:cs typeface="Arial Unicode MS"/>
              </a:rPr>
              <a:t>number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grows  </a:t>
            </a:r>
            <a:r>
              <a:rPr sz="1000" spc="130" dirty="0">
                <a:solidFill>
                  <a:srgbClr val="231F20"/>
                </a:solidFill>
                <a:latin typeface="Arial Unicode MS"/>
                <a:cs typeface="Arial Unicode MS"/>
              </a:rPr>
              <a:t>from</a:t>
            </a:r>
            <a:r>
              <a:rPr sz="1000" spc="-1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9,400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in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1997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to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20,000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5" dirty="0">
                <a:solidFill>
                  <a:srgbClr val="231F20"/>
                </a:solidFill>
                <a:latin typeface="Arial Unicode MS"/>
                <a:cs typeface="Arial Unicode MS"/>
              </a:rPr>
              <a:t>SROs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in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-25" dirty="0">
                <a:solidFill>
                  <a:srgbClr val="231F20"/>
                </a:solidFill>
                <a:latin typeface="Arial Unicode MS"/>
                <a:cs typeface="Arial Unicode MS"/>
              </a:rPr>
              <a:t>2013.</a:t>
            </a:r>
            <a:endParaRPr sz="1000">
              <a:latin typeface="Arial Unicode MS"/>
              <a:cs typeface="Arial Unicode MS"/>
            </a:endParaRPr>
          </a:p>
          <a:p>
            <a:pPr marL="22225" marR="5080" indent="-6985">
              <a:lnSpc>
                <a:spcPct val="101200"/>
              </a:lnSpc>
              <a:spcBef>
                <a:spcPts val="640"/>
              </a:spcBef>
            </a:pPr>
            <a:r>
              <a:rPr sz="1000" b="1" spc="55" dirty="0">
                <a:solidFill>
                  <a:srgbClr val="942C31"/>
                </a:solidFill>
                <a:latin typeface="Arial"/>
                <a:cs typeface="Arial"/>
              </a:rPr>
              <a:t>February </a:t>
            </a:r>
            <a:r>
              <a:rPr sz="1000" b="1" spc="-15" dirty="0">
                <a:solidFill>
                  <a:srgbClr val="942C31"/>
                </a:solidFill>
                <a:latin typeface="Arial"/>
                <a:cs typeface="Arial"/>
              </a:rPr>
              <a:t>2013: </a:t>
            </a:r>
            <a:r>
              <a:rPr sz="1000" b="1" spc="65" dirty="0">
                <a:solidFill>
                  <a:srgbClr val="942C31"/>
                </a:solidFill>
                <a:latin typeface="Arial"/>
                <a:cs typeface="Arial"/>
              </a:rPr>
              <a:t>Denver </a:t>
            </a:r>
            <a:r>
              <a:rPr sz="1000" b="1" spc="20" dirty="0">
                <a:solidFill>
                  <a:srgbClr val="942C31"/>
                </a:solidFill>
                <a:latin typeface="Arial"/>
                <a:cs typeface="Arial"/>
              </a:rPr>
              <a:t>Schools </a:t>
            </a:r>
            <a:r>
              <a:rPr sz="1000" b="1" spc="5" dirty="0">
                <a:solidFill>
                  <a:srgbClr val="942C31"/>
                </a:solidFill>
                <a:latin typeface="Arial"/>
                <a:cs typeface="Arial"/>
              </a:rPr>
              <a:t>&amp; </a:t>
            </a:r>
            <a:r>
              <a:rPr sz="1000" b="1" spc="40" dirty="0">
                <a:solidFill>
                  <a:srgbClr val="942C31"/>
                </a:solidFill>
                <a:latin typeface="Arial"/>
                <a:cs typeface="Arial"/>
              </a:rPr>
              <a:t>Police </a:t>
            </a:r>
            <a:r>
              <a:rPr sz="1000" b="1" spc="65" dirty="0">
                <a:solidFill>
                  <a:srgbClr val="942C31"/>
                </a:solidFill>
                <a:latin typeface="Arial"/>
                <a:cs typeface="Arial"/>
              </a:rPr>
              <a:t>Intergovernmental</a:t>
            </a:r>
            <a:r>
              <a:rPr sz="1000" b="1" spc="-120" dirty="0">
                <a:solidFill>
                  <a:srgbClr val="942C31"/>
                </a:solidFill>
                <a:latin typeface="Arial"/>
                <a:cs typeface="Arial"/>
              </a:rPr>
              <a:t> </a:t>
            </a:r>
            <a:r>
              <a:rPr sz="1000" b="1" spc="80" dirty="0">
                <a:solidFill>
                  <a:srgbClr val="942C31"/>
                </a:solidFill>
                <a:latin typeface="Arial"/>
                <a:cs typeface="Arial"/>
              </a:rPr>
              <a:t>Agreement 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After </a:t>
            </a:r>
            <a:r>
              <a:rPr sz="1000" spc="35" dirty="0">
                <a:solidFill>
                  <a:srgbClr val="231F20"/>
                </a:solidFill>
                <a:latin typeface="Arial Unicode MS"/>
                <a:cs typeface="Arial Unicode MS"/>
              </a:rPr>
              <a:t>years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of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organizing,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Padres </a:t>
            </a:r>
            <a:r>
              <a:rPr sz="1000" spc="-20" dirty="0">
                <a:solidFill>
                  <a:srgbClr val="231F20"/>
                </a:solidFill>
                <a:latin typeface="Arial Unicode MS"/>
                <a:cs typeface="Arial Unicode MS"/>
              </a:rPr>
              <a:t>Y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Jóvenes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Unidos </a:t>
            </a:r>
            <a:r>
              <a:rPr sz="1000" spc="114" dirty="0">
                <a:solidFill>
                  <a:srgbClr val="231F20"/>
                </a:solidFill>
                <a:latin typeface="Arial Unicode MS"/>
                <a:cs typeface="Arial Unicode MS"/>
              </a:rPr>
              <a:t>win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Denver 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Public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Schools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and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Denver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Police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Department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Intergovernmental  </a:t>
            </a:r>
            <a:r>
              <a:rPr sz="1000" spc="100" dirty="0">
                <a:solidFill>
                  <a:srgbClr val="231F20"/>
                </a:solidFill>
                <a:latin typeface="Arial Unicode MS"/>
                <a:cs typeface="Arial Unicode MS"/>
              </a:rPr>
              <a:t>Agreement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significantly altering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roles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of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police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officers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in  </a:t>
            </a:r>
            <a:r>
              <a:rPr sz="1000" spc="40" dirty="0">
                <a:solidFill>
                  <a:srgbClr val="231F20"/>
                </a:solidFill>
                <a:latin typeface="Arial Unicode MS"/>
                <a:cs typeface="Arial Unicode MS"/>
              </a:rPr>
              <a:t>schools.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The </a:t>
            </a:r>
            <a:r>
              <a:rPr sz="1000" spc="114" dirty="0">
                <a:solidFill>
                  <a:srgbClr val="231F20"/>
                </a:solidFill>
                <a:latin typeface="Arial Unicode MS"/>
                <a:cs typeface="Arial Unicode MS"/>
              </a:rPr>
              <a:t>new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contract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redefines </a:t>
            </a:r>
            <a:r>
              <a:rPr sz="1000" spc="100" dirty="0">
                <a:solidFill>
                  <a:srgbClr val="231F20"/>
                </a:solidFill>
                <a:latin typeface="Arial Unicode MS"/>
                <a:cs typeface="Arial Unicode MS"/>
              </a:rPr>
              <a:t>student </a:t>
            </a:r>
            <a:r>
              <a:rPr sz="1000" spc="45" dirty="0">
                <a:solidFill>
                  <a:srgbClr val="231F20"/>
                </a:solidFill>
                <a:latin typeface="Arial Unicode MS"/>
                <a:cs typeface="Arial Unicode MS"/>
              </a:rPr>
              <a:t>offenses,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separating 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behaviors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suited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for in-school discipline </a:t>
            </a:r>
            <a:r>
              <a:rPr sz="1000" spc="130" dirty="0">
                <a:solidFill>
                  <a:srgbClr val="231F20"/>
                </a:solidFill>
                <a:latin typeface="Arial Unicode MS"/>
                <a:cs typeface="Arial Unicode MS"/>
              </a:rPr>
              <a:t>from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those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requiring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police 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actions.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The </a:t>
            </a:r>
            <a:r>
              <a:rPr sz="1000" spc="114" dirty="0">
                <a:solidFill>
                  <a:srgbClr val="231F20"/>
                </a:solidFill>
                <a:latin typeface="Arial Unicode MS"/>
                <a:cs typeface="Arial Unicode MS"/>
              </a:rPr>
              <a:t>new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model </a:t>
            </a:r>
            <a:r>
              <a:rPr sz="1000" spc="40" dirty="0">
                <a:solidFill>
                  <a:srgbClr val="231F20"/>
                </a:solidFill>
                <a:latin typeface="Arial Unicode MS"/>
                <a:cs typeface="Arial Unicode MS"/>
              </a:rPr>
              <a:t>also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urged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de-escalation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of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conflict </a:t>
            </a:r>
            <a:r>
              <a:rPr sz="1000" spc="100" dirty="0">
                <a:solidFill>
                  <a:srgbClr val="231F20"/>
                </a:solidFill>
                <a:latin typeface="Arial Unicode MS"/>
                <a:cs typeface="Arial Unicode MS"/>
              </a:rPr>
              <a:t>on 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campus,</a:t>
            </a:r>
            <a:r>
              <a:rPr sz="1000" spc="-1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20" dirty="0">
                <a:solidFill>
                  <a:srgbClr val="231F20"/>
                </a:solidFill>
                <a:latin typeface="Arial Unicode MS"/>
                <a:cs typeface="Arial Unicode MS"/>
              </a:rPr>
              <a:t>as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well</a:t>
            </a:r>
            <a:r>
              <a:rPr sz="1000" spc="-1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20" dirty="0">
                <a:solidFill>
                  <a:srgbClr val="231F20"/>
                </a:solidFill>
                <a:latin typeface="Arial Unicode MS"/>
                <a:cs typeface="Arial Unicode MS"/>
              </a:rPr>
              <a:t>as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40" dirty="0">
                <a:solidFill>
                  <a:srgbClr val="231F20"/>
                </a:solidFill>
                <a:latin typeface="Arial Unicode MS"/>
                <a:cs typeface="Arial Unicode MS"/>
              </a:rPr>
              <a:t>a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greater</a:t>
            </a:r>
            <a:r>
              <a:rPr sz="1000" spc="-1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focus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00" dirty="0">
                <a:solidFill>
                  <a:srgbClr val="231F20"/>
                </a:solidFill>
                <a:latin typeface="Arial Unicode MS"/>
                <a:cs typeface="Arial Unicode MS"/>
              </a:rPr>
              <a:t>on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restorative</a:t>
            </a:r>
            <a:r>
              <a:rPr sz="1000" spc="-1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justice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policies.</a:t>
            </a:r>
            <a:endParaRPr sz="1000">
              <a:latin typeface="Arial Unicode MS"/>
              <a:cs typeface="Arial Unicode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3693805"/>
            <a:ext cx="10212705" cy="4226560"/>
            <a:chOff x="0" y="3693805"/>
            <a:chExt cx="10212705" cy="4226560"/>
          </a:xfrm>
        </p:grpSpPr>
        <p:sp>
          <p:nvSpPr>
            <p:cNvPr id="7" name="object 7"/>
            <p:cNvSpPr/>
            <p:nvPr/>
          </p:nvSpPr>
          <p:spPr>
            <a:xfrm>
              <a:off x="0" y="4356938"/>
              <a:ext cx="268655" cy="219831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906270" y="5024627"/>
              <a:ext cx="2950146" cy="289537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211404" y="6553365"/>
              <a:ext cx="2950133" cy="136663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298795" y="3876370"/>
              <a:ext cx="2950146" cy="27500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3693805"/>
              <a:ext cx="10212705" cy="4226560"/>
            </a:xfrm>
            <a:custGeom>
              <a:avLst/>
              <a:gdLst/>
              <a:ahLst/>
              <a:cxnLst/>
              <a:rect l="l" t="t" r="r" b="b"/>
              <a:pathLst>
                <a:path w="10212705" h="4226559">
                  <a:moveTo>
                    <a:pt x="0" y="0"/>
                  </a:moveTo>
                  <a:lnTo>
                    <a:pt x="0" y="645731"/>
                  </a:lnTo>
                  <a:lnTo>
                    <a:pt x="10090086" y="4226191"/>
                  </a:lnTo>
                  <a:lnTo>
                    <a:pt x="10204678" y="4226191"/>
                  </a:lnTo>
                  <a:lnTo>
                    <a:pt x="10212552" y="36316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7304" y="3855364"/>
              <a:ext cx="7124700" cy="3978910"/>
            </a:xfrm>
            <a:custGeom>
              <a:avLst/>
              <a:gdLst/>
              <a:ahLst/>
              <a:cxnLst/>
              <a:rect l="l" t="t" r="r" b="b"/>
              <a:pathLst>
                <a:path w="7124700" h="3978909">
                  <a:moveTo>
                    <a:pt x="552208" y="276110"/>
                  </a:moveTo>
                  <a:lnTo>
                    <a:pt x="547751" y="226479"/>
                  </a:lnTo>
                  <a:lnTo>
                    <a:pt x="534936" y="179768"/>
                  </a:lnTo>
                  <a:lnTo>
                    <a:pt x="514515" y="136753"/>
                  </a:lnTo>
                  <a:lnTo>
                    <a:pt x="487273" y="98221"/>
                  </a:lnTo>
                  <a:lnTo>
                    <a:pt x="453986" y="64947"/>
                  </a:lnTo>
                  <a:lnTo>
                    <a:pt x="415455" y="37706"/>
                  </a:lnTo>
                  <a:lnTo>
                    <a:pt x="372440" y="17272"/>
                  </a:lnTo>
                  <a:lnTo>
                    <a:pt x="325729" y="4457"/>
                  </a:lnTo>
                  <a:lnTo>
                    <a:pt x="276098" y="0"/>
                  </a:lnTo>
                  <a:lnTo>
                    <a:pt x="226466" y="4457"/>
                  </a:lnTo>
                  <a:lnTo>
                    <a:pt x="179755" y="17272"/>
                  </a:lnTo>
                  <a:lnTo>
                    <a:pt x="136740" y="37706"/>
                  </a:lnTo>
                  <a:lnTo>
                    <a:pt x="98209" y="64947"/>
                  </a:lnTo>
                  <a:lnTo>
                    <a:pt x="64935" y="98221"/>
                  </a:lnTo>
                  <a:lnTo>
                    <a:pt x="37693" y="136753"/>
                  </a:lnTo>
                  <a:lnTo>
                    <a:pt x="17272" y="179768"/>
                  </a:lnTo>
                  <a:lnTo>
                    <a:pt x="4445" y="226479"/>
                  </a:lnTo>
                  <a:lnTo>
                    <a:pt x="0" y="276110"/>
                  </a:lnTo>
                  <a:lnTo>
                    <a:pt x="4445" y="325742"/>
                  </a:lnTo>
                  <a:lnTo>
                    <a:pt x="17272" y="372452"/>
                  </a:lnTo>
                  <a:lnTo>
                    <a:pt x="37693" y="415467"/>
                  </a:lnTo>
                  <a:lnTo>
                    <a:pt x="64935" y="453999"/>
                  </a:lnTo>
                  <a:lnTo>
                    <a:pt x="98209" y="487273"/>
                  </a:lnTo>
                  <a:lnTo>
                    <a:pt x="136740" y="514515"/>
                  </a:lnTo>
                  <a:lnTo>
                    <a:pt x="179755" y="534936"/>
                  </a:lnTo>
                  <a:lnTo>
                    <a:pt x="226466" y="547763"/>
                  </a:lnTo>
                  <a:lnTo>
                    <a:pt x="276098" y="552208"/>
                  </a:lnTo>
                  <a:lnTo>
                    <a:pt x="325729" y="547763"/>
                  </a:lnTo>
                  <a:lnTo>
                    <a:pt x="372440" y="534936"/>
                  </a:lnTo>
                  <a:lnTo>
                    <a:pt x="415455" y="514515"/>
                  </a:lnTo>
                  <a:lnTo>
                    <a:pt x="453986" y="487273"/>
                  </a:lnTo>
                  <a:lnTo>
                    <a:pt x="487273" y="453999"/>
                  </a:lnTo>
                  <a:lnTo>
                    <a:pt x="514515" y="415467"/>
                  </a:lnTo>
                  <a:lnTo>
                    <a:pt x="534936" y="372452"/>
                  </a:lnTo>
                  <a:lnTo>
                    <a:pt x="547751" y="325742"/>
                  </a:lnTo>
                  <a:lnTo>
                    <a:pt x="552208" y="276110"/>
                  </a:lnTo>
                  <a:close/>
                </a:path>
                <a:path w="7124700" h="3978909">
                  <a:moveTo>
                    <a:pt x="4196981" y="2342845"/>
                  </a:moveTo>
                  <a:lnTo>
                    <a:pt x="4194479" y="2296464"/>
                  </a:lnTo>
                  <a:lnTo>
                    <a:pt x="4187164" y="2251545"/>
                  </a:lnTo>
                  <a:lnTo>
                    <a:pt x="4175290" y="2208326"/>
                  </a:lnTo>
                  <a:lnTo>
                    <a:pt x="4159097" y="2167064"/>
                  </a:lnTo>
                  <a:lnTo>
                    <a:pt x="4138879" y="2128037"/>
                  </a:lnTo>
                  <a:lnTo>
                    <a:pt x="4114863" y="2091499"/>
                  </a:lnTo>
                  <a:lnTo>
                    <a:pt x="4087342" y="2057692"/>
                  </a:lnTo>
                  <a:lnTo>
                    <a:pt x="4056545" y="2026894"/>
                  </a:lnTo>
                  <a:lnTo>
                    <a:pt x="4022750" y="1999373"/>
                  </a:lnTo>
                  <a:lnTo>
                    <a:pt x="3986199" y="1975358"/>
                  </a:lnTo>
                  <a:lnTo>
                    <a:pt x="3947172" y="1955126"/>
                  </a:lnTo>
                  <a:lnTo>
                    <a:pt x="3905923" y="1938947"/>
                  </a:lnTo>
                  <a:lnTo>
                    <a:pt x="3862705" y="1927072"/>
                  </a:lnTo>
                  <a:lnTo>
                    <a:pt x="3817772" y="1919744"/>
                  </a:lnTo>
                  <a:lnTo>
                    <a:pt x="3771404" y="1917255"/>
                  </a:lnTo>
                  <a:lnTo>
                    <a:pt x="3725037" y="1919744"/>
                  </a:lnTo>
                  <a:lnTo>
                    <a:pt x="3680104" y="1927072"/>
                  </a:lnTo>
                  <a:lnTo>
                    <a:pt x="3636886" y="1938947"/>
                  </a:lnTo>
                  <a:lnTo>
                    <a:pt x="3595636" y="1955126"/>
                  </a:lnTo>
                  <a:lnTo>
                    <a:pt x="3556609" y="1975358"/>
                  </a:lnTo>
                  <a:lnTo>
                    <a:pt x="3520059" y="1999373"/>
                  </a:lnTo>
                  <a:lnTo>
                    <a:pt x="3486264" y="2026894"/>
                  </a:lnTo>
                  <a:lnTo>
                    <a:pt x="3455466" y="2057692"/>
                  </a:lnTo>
                  <a:lnTo>
                    <a:pt x="3427946" y="2091499"/>
                  </a:lnTo>
                  <a:lnTo>
                    <a:pt x="3403930" y="2128037"/>
                  </a:lnTo>
                  <a:lnTo>
                    <a:pt x="3383711" y="2167064"/>
                  </a:lnTo>
                  <a:lnTo>
                    <a:pt x="3367519" y="2208326"/>
                  </a:lnTo>
                  <a:lnTo>
                    <a:pt x="3355644" y="2251545"/>
                  </a:lnTo>
                  <a:lnTo>
                    <a:pt x="3348329" y="2296464"/>
                  </a:lnTo>
                  <a:lnTo>
                    <a:pt x="3345827" y="2342845"/>
                  </a:lnTo>
                  <a:lnTo>
                    <a:pt x="3348329" y="2389213"/>
                  </a:lnTo>
                  <a:lnTo>
                    <a:pt x="3355644" y="2434132"/>
                  </a:lnTo>
                  <a:lnTo>
                    <a:pt x="3367519" y="2477351"/>
                  </a:lnTo>
                  <a:lnTo>
                    <a:pt x="3383711" y="2518613"/>
                  </a:lnTo>
                  <a:lnTo>
                    <a:pt x="3403930" y="2557640"/>
                  </a:lnTo>
                  <a:lnTo>
                    <a:pt x="3427946" y="2594178"/>
                  </a:lnTo>
                  <a:lnTo>
                    <a:pt x="3455466" y="2627985"/>
                  </a:lnTo>
                  <a:lnTo>
                    <a:pt x="3486264" y="2658770"/>
                  </a:lnTo>
                  <a:lnTo>
                    <a:pt x="3520059" y="2686304"/>
                  </a:lnTo>
                  <a:lnTo>
                    <a:pt x="3556609" y="2710319"/>
                  </a:lnTo>
                  <a:lnTo>
                    <a:pt x="3595636" y="2730538"/>
                  </a:lnTo>
                  <a:lnTo>
                    <a:pt x="3636886" y="2746718"/>
                  </a:lnTo>
                  <a:lnTo>
                    <a:pt x="3680104" y="2758605"/>
                  </a:lnTo>
                  <a:lnTo>
                    <a:pt x="3725037" y="2765920"/>
                  </a:lnTo>
                  <a:lnTo>
                    <a:pt x="3771404" y="2768422"/>
                  </a:lnTo>
                  <a:lnTo>
                    <a:pt x="3817772" y="2765920"/>
                  </a:lnTo>
                  <a:lnTo>
                    <a:pt x="3862705" y="2758605"/>
                  </a:lnTo>
                  <a:lnTo>
                    <a:pt x="3905923" y="2746718"/>
                  </a:lnTo>
                  <a:lnTo>
                    <a:pt x="3947172" y="2730538"/>
                  </a:lnTo>
                  <a:lnTo>
                    <a:pt x="3986199" y="2710319"/>
                  </a:lnTo>
                  <a:lnTo>
                    <a:pt x="4022750" y="2686304"/>
                  </a:lnTo>
                  <a:lnTo>
                    <a:pt x="4056545" y="2658770"/>
                  </a:lnTo>
                  <a:lnTo>
                    <a:pt x="4087342" y="2627985"/>
                  </a:lnTo>
                  <a:lnTo>
                    <a:pt x="4114863" y="2594178"/>
                  </a:lnTo>
                  <a:lnTo>
                    <a:pt x="4138879" y="2557640"/>
                  </a:lnTo>
                  <a:lnTo>
                    <a:pt x="4159097" y="2518613"/>
                  </a:lnTo>
                  <a:lnTo>
                    <a:pt x="4175290" y="2477351"/>
                  </a:lnTo>
                  <a:lnTo>
                    <a:pt x="4187164" y="2434132"/>
                  </a:lnTo>
                  <a:lnTo>
                    <a:pt x="4194479" y="2389213"/>
                  </a:lnTo>
                  <a:lnTo>
                    <a:pt x="4196981" y="2342845"/>
                  </a:lnTo>
                  <a:close/>
                </a:path>
                <a:path w="7124700" h="3978909">
                  <a:moveTo>
                    <a:pt x="6698907" y="587387"/>
                  </a:moveTo>
                  <a:lnTo>
                    <a:pt x="6696405" y="541020"/>
                  </a:lnTo>
                  <a:lnTo>
                    <a:pt x="6689090" y="496087"/>
                  </a:lnTo>
                  <a:lnTo>
                    <a:pt x="6677215" y="452869"/>
                  </a:lnTo>
                  <a:lnTo>
                    <a:pt x="6661023" y="411619"/>
                  </a:lnTo>
                  <a:lnTo>
                    <a:pt x="6640804" y="372592"/>
                  </a:lnTo>
                  <a:lnTo>
                    <a:pt x="6616789" y="336054"/>
                  </a:lnTo>
                  <a:lnTo>
                    <a:pt x="6589268" y="302247"/>
                  </a:lnTo>
                  <a:lnTo>
                    <a:pt x="6558470" y="271449"/>
                  </a:lnTo>
                  <a:lnTo>
                    <a:pt x="6524663" y="243928"/>
                  </a:lnTo>
                  <a:lnTo>
                    <a:pt x="6488125" y="219913"/>
                  </a:lnTo>
                  <a:lnTo>
                    <a:pt x="6449098" y="199694"/>
                  </a:lnTo>
                  <a:lnTo>
                    <a:pt x="6407848" y="183502"/>
                  </a:lnTo>
                  <a:lnTo>
                    <a:pt x="6364630" y="171627"/>
                  </a:lnTo>
                  <a:lnTo>
                    <a:pt x="6319698" y="164312"/>
                  </a:lnTo>
                  <a:lnTo>
                    <a:pt x="6273330" y="161810"/>
                  </a:lnTo>
                  <a:lnTo>
                    <a:pt x="6226962" y="164312"/>
                  </a:lnTo>
                  <a:lnTo>
                    <a:pt x="6182030" y="171627"/>
                  </a:lnTo>
                  <a:lnTo>
                    <a:pt x="6138811" y="183502"/>
                  </a:lnTo>
                  <a:lnTo>
                    <a:pt x="6097562" y="199694"/>
                  </a:lnTo>
                  <a:lnTo>
                    <a:pt x="6058535" y="219913"/>
                  </a:lnTo>
                  <a:lnTo>
                    <a:pt x="6021984" y="243928"/>
                  </a:lnTo>
                  <a:lnTo>
                    <a:pt x="5988189" y="271449"/>
                  </a:lnTo>
                  <a:lnTo>
                    <a:pt x="5957392" y="302247"/>
                  </a:lnTo>
                  <a:lnTo>
                    <a:pt x="5929858" y="336054"/>
                  </a:lnTo>
                  <a:lnTo>
                    <a:pt x="5905855" y="372592"/>
                  </a:lnTo>
                  <a:lnTo>
                    <a:pt x="5885624" y="411619"/>
                  </a:lnTo>
                  <a:lnTo>
                    <a:pt x="5869444" y="452869"/>
                  </a:lnTo>
                  <a:lnTo>
                    <a:pt x="5857570" y="496087"/>
                  </a:lnTo>
                  <a:lnTo>
                    <a:pt x="5850255" y="541020"/>
                  </a:lnTo>
                  <a:lnTo>
                    <a:pt x="5847753" y="587387"/>
                  </a:lnTo>
                  <a:lnTo>
                    <a:pt x="5850255" y="633755"/>
                  </a:lnTo>
                  <a:lnTo>
                    <a:pt x="5857570" y="678688"/>
                  </a:lnTo>
                  <a:lnTo>
                    <a:pt x="5869444" y="721906"/>
                  </a:lnTo>
                  <a:lnTo>
                    <a:pt x="5885624" y="763155"/>
                  </a:lnTo>
                  <a:lnTo>
                    <a:pt x="5905855" y="802182"/>
                  </a:lnTo>
                  <a:lnTo>
                    <a:pt x="5929858" y="838733"/>
                  </a:lnTo>
                  <a:lnTo>
                    <a:pt x="5957392" y="872528"/>
                  </a:lnTo>
                  <a:lnTo>
                    <a:pt x="5988189" y="903325"/>
                  </a:lnTo>
                  <a:lnTo>
                    <a:pt x="6021984" y="930859"/>
                  </a:lnTo>
                  <a:lnTo>
                    <a:pt x="6058535" y="954862"/>
                  </a:lnTo>
                  <a:lnTo>
                    <a:pt x="6097562" y="975093"/>
                  </a:lnTo>
                  <a:lnTo>
                    <a:pt x="6138811" y="991273"/>
                  </a:lnTo>
                  <a:lnTo>
                    <a:pt x="6182030" y="1003147"/>
                  </a:lnTo>
                  <a:lnTo>
                    <a:pt x="6226962" y="1010462"/>
                  </a:lnTo>
                  <a:lnTo>
                    <a:pt x="6273330" y="1012964"/>
                  </a:lnTo>
                  <a:lnTo>
                    <a:pt x="6319698" y="1010462"/>
                  </a:lnTo>
                  <a:lnTo>
                    <a:pt x="6364630" y="1003147"/>
                  </a:lnTo>
                  <a:lnTo>
                    <a:pt x="6407848" y="991273"/>
                  </a:lnTo>
                  <a:lnTo>
                    <a:pt x="6449098" y="975093"/>
                  </a:lnTo>
                  <a:lnTo>
                    <a:pt x="6488125" y="954862"/>
                  </a:lnTo>
                  <a:lnTo>
                    <a:pt x="6524663" y="930859"/>
                  </a:lnTo>
                  <a:lnTo>
                    <a:pt x="6558470" y="903325"/>
                  </a:lnTo>
                  <a:lnTo>
                    <a:pt x="6589268" y="872528"/>
                  </a:lnTo>
                  <a:lnTo>
                    <a:pt x="6616789" y="838733"/>
                  </a:lnTo>
                  <a:lnTo>
                    <a:pt x="6640804" y="802182"/>
                  </a:lnTo>
                  <a:lnTo>
                    <a:pt x="6661023" y="763155"/>
                  </a:lnTo>
                  <a:lnTo>
                    <a:pt x="6677215" y="721906"/>
                  </a:lnTo>
                  <a:lnTo>
                    <a:pt x="6689090" y="678688"/>
                  </a:lnTo>
                  <a:lnTo>
                    <a:pt x="6696405" y="633755"/>
                  </a:lnTo>
                  <a:lnTo>
                    <a:pt x="6698907" y="587387"/>
                  </a:lnTo>
                  <a:close/>
                </a:path>
                <a:path w="7124700" h="3978909">
                  <a:moveTo>
                    <a:pt x="7124497" y="3552799"/>
                  </a:moveTo>
                  <a:lnTo>
                    <a:pt x="7121995" y="3506432"/>
                  </a:lnTo>
                  <a:lnTo>
                    <a:pt x="7114680" y="3461512"/>
                  </a:lnTo>
                  <a:lnTo>
                    <a:pt x="7102792" y="3418281"/>
                  </a:lnTo>
                  <a:lnTo>
                    <a:pt x="7086613" y="3377031"/>
                  </a:lnTo>
                  <a:lnTo>
                    <a:pt x="7066394" y="3338004"/>
                  </a:lnTo>
                  <a:lnTo>
                    <a:pt x="7042378" y="3301466"/>
                  </a:lnTo>
                  <a:lnTo>
                    <a:pt x="7014845" y="3267659"/>
                  </a:lnTo>
                  <a:lnTo>
                    <a:pt x="6984047" y="3236874"/>
                  </a:lnTo>
                  <a:lnTo>
                    <a:pt x="6950253" y="3209340"/>
                  </a:lnTo>
                  <a:lnTo>
                    <a:pt x="6913715" y="3185325"/>
                  </a:lnTo>
                  <a:lnTo>
                    <a:pt x="6874675" y="3165106"/>
                  </a:lnTo>
                  <a:lnTo>
                    <a:pt x="6833425" y="3148927"/>
                  </a:lnTo>
                  <a:lnTo>
                    <a:pt x="6790207" y="3137039"/>
                  </a:lnTo>
                  <a:lnTo>
                    <a:pt x="6745275" y="3129724"/>
                  </a:lnTo>
                  <a:lnTo>
                    <a:pt x="6698907" y="3127222"/>
                  </a:lnTo>
                  <a:lnTo>
                    <a:pt x="6652527" y="3129724"/>
                  </a:lnTo>
                  <a:lnTo>
                    <a:pt x="6607607" y="3137039"/>
                  </a:lnTo>
                  <a:lnTo>
                    <a:pt x="6564389" y="3148927"/>
                  </a:lnTo>
                  <a:lnTo>
                    <a:pt x="6523139" y="3165106"/>
                  </a:lnTo>
                  <a:lnTo>
                    <a:pt x="6484112" y="3185325"/>
                  </a:lnTo>
                  <a:lnTo>
                    <a:pt x="6447561" y="3209340"/>
                  </a:lnTo>
                  <a:lnTo>
                    <a:pt x="6413767" y="3236874"/>
                  </a:lnTo>
                  <a:lnTo>
                    <a:pt x="6382969" y="3267659"/>
                  </a:lnTo>
                  <a:lnTo>
                    <a:pt x="6355435" y="3301466"/>
                  </a:lnTo>
                  <a:lnTo>
                    <a:pt x="6331432" y="3338004"/>
                  </a:lnTo>
                  <a:lnTo>
                    <a:pt x="6311201" y="3377031"/>
                  </a:lnTo>
                  <a:lnTo>
                    <a:pt x="6295021" y="3418281"/>
                  </a:lnTo>
                  <a:lnTo>
                    <a:pt x="6283147" y="3461512"/>
                  </a:lnTo>
                  <a:lnTo>
                    <a:pt x="6275819" y="3506432"/>
                  </a:lnTo>
                  <a:lnTo>
                    <a:pt x="6273330" y="3552799"/>
                  </a:lnTo>
                  <a:lnTo>
                    <a:pt x="6275819" y="3599180"/>
                  </a:lnTo>
                  <a:lnTo>
                    <a:pt x="6283147" y="3644100"/>
                  </a:lnTo>
                  <a:lnTo>
                    <a:pt x="6295021" y="3687318"/>
                  </a:lnTo>
                  <a:lnTo>
                    <a:pt x="6311201" y="3728580"/>
                  </a:lnTo>
                  <a:lnTo>
                    <a:pt x="6331432" y="3767607"/>
                  </a:lnTo>
                  <a:lnTo>
                    <a:pt x="6355435" y="3804158"/>
                  </a:lnTo>
                  <a:lnTo>
                    <a:pt x="6382969" y="3837952"/>
                  </a:lnTo>
                  <a:lnTo>
                    <a:pt x="6413767" y="3868750"/>
                  </a:lnTo>
                  <a:lnTo>
                    <a:pt x="6447561" y="3896283"/>
                  </a:lnTo>
                  <a:lnTo>
                    <a:pt x="6484112" y="3920286"/>
                  </a:lnTo>
                  <a:lnTo>
                    <a:pt x="6523139" y="3940518"/>
                  </a:lnTo>
                  <a:lnTo>
                    <a:pt x="6564389" y="3956697"/>
                  </a:lnTo>
                  <a:lnTo>
                    <a:pt x="6607607" y="3968572"/>
                  </a:lnTo>
                  <a:lnTo>
                    <a:pt x="6652527" y="3975900"/>
                  </a:lnTo>
                  <a:lnTo>
                    <a:pt x="6698907" y="3978389"/>
                  </a:lnTo>
                  <a:lnTo>
                    <a:pt x="6745275" y="3975900"/>
                  </a:lnTo>
                  <a:lnTo>
                    <a:pt x="6790207" y="3968572"/>
                  </a:lnTo>
                  <a:lnTo>
                    <a:pt x="6833425" y="3956697"/>
                  </a:lnTo>
                  <a:lnTo>
                    <a:pt x="6874675" y="3940518"/>
                  </a:lnTo>
                  <a:lnTo>
                    <a:pt x="6913715" y="3920286"/>
                  </a:lnTo>
                  <a:lnTo>
                    <a:pt x="6950253" y="3896283"/>
                  </a:lnTo>
                  <a:lnTo>
                    <a:pt x="6984047" y="3868750"/>
                  </a:lnTo>
                  <a:lnTo>
                    <a:pt x="7014845" y="3837952"/>
                  </a:lnTo>
                  <a:lnTo>
                    <a:pt x="7042378" y="3804158"/>
                  </a:lnTo>
                  <a:lnTo>
                    <a:pt x="7066394" y="3767607"/>
                  </a:lnTo>
                  <a:lnTo>
                    <a:pt x="7086613" y="3728580"/>
                  </a:lnTo>
                  <a:lnTo>
                    <a:pt x="7102792" y="3687318"/>
                  </a:lnTo>
                  <a:lnTo>
                    <a:pt x="7114680" y="3644100"/>
                  </a:lnTo>
                  <a:lnTo>
                    <a:pt x="7121995" y="3599180"/>
                  </a:lnTo>
                  <a:lnTo>
                    <a:pt x="7124497" y="3552799"/>
                  </a:lnTo>
                  <a:close/>
                </a:path>
              </a:pathLst>
            </a:custGeom>
            <a:solidFill>
              <a:srgbClr val="942C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49410" y="3991772"/>
            <a:ext cx="44132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4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600" b="1" spc="-45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1600" b="1" spc="-3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00" b="1" spc="-26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237357" y="5015142"/>
            <a:ext cx="552450" cy="552450"/>
          </a:xfrm>
          <a:custGeom>
            <a:avLst/>
            <a:gdLst/>
            <a:ahLst/>
            <a:cxnLst/>
            <a:rect l="l" t="t" r="r" b="b"/>
            <a:pathLst>
              <a:path w="552450" h="552450">
                <a:moveTo>
                  <a:pt x="276097" y="0"/>
                </a:moveTo>
                <a:lnTo>
                  <a:pt x="226467" y="4448"/>
                </a:lnTo>
                <a:lnTo>
                  <a:pt x="179756" y="17272"/>
                </a:lnTo>
                <a:lnTo>
                  <a:pt x="136744" y="37694"/>
                </a:lnTo>
                <a:lnTo>
                  <a:pt x="98209" y="64933"/>
                </a:lnTo>
                <a:lnTo>
                  <a:pt x="64933" y="98209"/>
                </a:lnTo>
                <a:lnTo>
                  <a:pt x="37694" y="136744"/>
                </a:lnTo>
                <a:lnTo>
                  <a:pt x="17272" y="179756"/>
                </a:lnTo>
                <a:lnTo>
                  <a:pt x="4448" y="226467"/>
                </a:lnTo>
                <a:lnTo>
                  <a:pt x="0" y="276098"/>
                </a:lnTo>
                <a:lnTo>
                  <a:pt x="4448" y="325731"/>
                </a:lnTo>
                <a:lnTo>
                  <a:pt x="17272" y="372445"/>
                </a:lnTo>
                <a:lnTo>
                  <a:pt x="37694" y="415460"/>
                </a:lnTo>
                <a:lnTo>
                  <a:pt x="64933" y="453996"/>
                </a:lnTo>
                <a:lnTo>
                  <a:pt x="98209" y="487274"/>
                </a:lnTo>
                <a:lnTo>
                  <a:pt x="136744" y="514513"/>
                </a:lnTo>
                <a:lnTo>
                  <a:pt x="179756" y="534935"/>
                </a:lnTo>
                <a:lnTo>
                  <a:pt x="226467" y="547760"/>
                </a:lnTo>
                <a:lnTo>
                  <a:pt x="276097" y="552208"/>
                </a:lnTo>
                <a:lnTo>
                  <a:pt x="325731" y="547760"/>
                </a:lnTo>
                <a:lnTo>
                  <a:pt x="372445" y="534935"/>
                </a:lnTo>
                <a:lnTo>
                  <a:pt x="415460" y="514513"/>
                </a:lnTo>
                <a:lnTo>
                  <a:pt x="453996" y="487274"/>
                </a:lnTo>
                <a:lnTo>
                  <a:pt x="487274" y="453996"/>
                </a:lnTo>
                <a:lnTo>
                  <a:pt x="514513" y="415460"/>
                </a:lnTo>
                <a:lnTo>
                  <a:pt x="534935" y="372445"/>
                </a:lnTo>
                <a:lnTo>
                  <a:pt x="547760" y="325731"/>
                </a:lnTo>
                <a:lnTo>
                  <a:pt x="552208" y="276098"/>
                </a:lnTo>
                <a:lnTo>
                  <a:pt x="547760" y="226467"/>
                </a:lnTo>
                <a:lnTo>
                  <a:pt x="534935" y="179756"/>
                </a:lnTo>
                <a:lnTo>
                  <a:pt x="514513" y="136744"/>
                </a:lnTo>
                <a:lnTo>
                  <a:pt x="487274" y="98209"/>
                </a:lnTo>
                <a:lnTo>
                  <a:pt x="453996" y="64933"/>
                </a:lnTo>
                <a:lnTo>
                  <a:pt x="415460" y="37694"/>
                </a:lnTo>
                <a:lnTo>
                  <a:pt x="372445" y="17272"/>
                </a:lnTo>
                <a:lnTo>
                  <a:pt x="325731" y="4448"/>
                </a:lnTo>
                <a:lnTo>
                  <a:pt x="276097" y="0"/>
                </a:lnTo>
                <a:close/>
              </a:path>
            </a:pathLst>
          </a:custGeom>
          <a:solidFill>
            <a:srgbClr val="942C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259453" y="5151552"/>
            <a:ext cx="4813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4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600" b="1" spc="-45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1600" b="1" spc="-3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00" b="1" spc="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826223" y="6258763"/>
            <a:ext cx="552450" cy="552450"/>
          </a:xfrm>
          <a:custGeom>
            <a:avLst/>
            <a:gdLst/>
            <a:ahLst/>
            <a:cxnLst/>
            <a:rect l="l" t="t" r="r" b="b"/>
            <a:pathLst>
              <a:path w="552450" h="552450">
                <a:moveTo>
                  <a:pt x="276110" y="0"/>
                </a:moveTo>
                <a:lnTo>
                  <a:pt x="226480" y="4448"/>
                </a:lnTo>
                <a:lnTo>
                  <a:pt x="179767" y="17274"/>
                </a:lnTo>
                <a:lnTo>
                  <a:pt x="136753" y="37697"/>
                </a:lnTo>
                <a:lnTo>
                  <a:pt x="98217" y="64938"/>
                </a:lnTo>
                <a:lnTo>
                  <a:pt x="64938" y="98217"/>
                </a:lnTo>
                <a:lnTo>
                  <a:pt x="37697" y="136753"/>
                </a:lnTo>
                <a:lnTo>
                  <a:pt x="17274" y="179767"/>
                </a:lnTo>
                <a:lnTo>
                  <a:pt x="4448" y="226480"/>
                </a:lnTo>
                <a:lnTo>
                  <a:pt x="0" y="276110"/>
                </a:lnTo>
                <a:lnTo>
                  <a:pt x="4448" y="325744"/>
                </a:lnTo>
                <a:lnTo>
                  <a:pt x="17274" y="372458"/>
                </a:lnTo>
                <a:lnTo>
                  <a:pt x="37697" y="415473"/>
                </a:lnTo>
                <a:lnTo>
                  <a:pt x="64938" y="454009"/>
                </a:lnTo>
                <a:lnTo>
                  <a:pt x="98217" y="487286"/>
                </a:lnTo>
                <a:lnTo>
                  <a:pt x="136753" y="514526"/>
                </a:lnTo>
                <a:lnTo>
                  <a:pt x="179767" y="534948"/>
                </a:lnTo>
                <a:lnTo>
                  <a:pt x="226480" y="547773"/>
                </a:lnTo>
                <a:lnTo>
                  <a:pt x="276110" y="552221"/>
                </a:lnTo>
                <a:lnTo>
                  <a:pt x="325744" y="547773"/>
                </a:lnTo>
                <a:lnTo>
                  <a:pt x="372458" y="534948"/>
                </a:lnTo>
                <a:lnTo>
                  <a:pt x="415473" y="514526"/>
                </a:lnTo>
                <a:lnTo>
                  <a:pt x="454009" y="487286"/>
                </a:lnTo>
                <a:lnTo>
                  <a:pt x="487286" y="454009"/>
                </a:lnTo>
                <a:lnTo>
                  <a:pt x="514526" y="415473"/>
                </a:lnTo>
                <a:lnTo>
                  <a:pt x="534948" y="372458"/>
                </a:lnTo>
                <a:lnTo>
                  <a:pt x="547773" y="325744"/>
                </a:lnTo>
                <a:lnTo>
                  <a:pt x="552221" y="276110"/>
                </a:lnTo>
                <a:lnTo>
                  <a:pt x="547773" y="226480"/>
                </a:lnTo>
                <a:lnTo>
                  <a:pt x="534948" y="179767"/>
                </a:lnTo>
                <a:lnTo>
                  <a:pt x="514526" y="136753"/>
                </a:lnTo>
                <a:lnTo>
                  <a:pt x="487286" y="98217"/>
                </a:lnTo>
                <a:lnTo>
                  <a:pt x="454009" y="64938"/>
                </a:lnTo>
                <a:lnTo>
                  <a:pt x="415473" y="37697"/>
                </a:lnTo>
                <a:lnTo>
                  <a:pt x="372458" y="17274"/>
                </a:lnTo>
                <a:lnTo>
                  <a:pt x="325744" y="4448"/>
                </a:lnTo>
                <a:lnTo>
                  <a:pt x="276110" y="0"/>
                </a:lnTo>
                <a:close/>
              </a:path>
            </a:pathLst>
          </a:custGeom>
          <a:solidFill>
            <a:srgbClr val="942C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848332" y="6395179"/>
            <a:ext cx="4819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4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600" b="1" spc="-45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1600" b="1" spc="-3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00" b="1" spc="5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197662" y="7301718"/>
            <a:ext cx="13843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latin typeface="Arial"/>
                <a:cs typeface="Arial"/>
              </a:rPr>
              <a:t>26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2017" y="4820607"/>
            <a:ext cx="3548379" cy="19062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300" b="1" spc="409" dirty="0">
                <a:solidFill>
                  <a:srgbClr val="942C31"/>
                </a:solidFill>
                <a:latin typeface="Arial"/>
                <a:cs typeface="Arial"/>
              </a:rPr>
              <a:t>2</a:t>
            </a:r>
            <a:r>
              <a:rPr sz="12300" b="1" spc="-310" dirty="0">
                <a:solidFill>
                  <a:srgbClr val="942C31"/>
                </a:solidFill>
                <a:latin typeface="Arial"/>
                <a:cs typeface="Arial"/>
              </a:rPr>
              <a:t>0</a:t>
            </a:r>
            <a:r>
              <a:rPr sz="12300" b="1" spc="-235" dirty="0">
                <a:solidFill>
                  <a:srgbClr val="942C31"/>
                </a:solidFill>
                <a:latin typeface="Arial"/>
                <a:cs typeface="Arial"/>
              </a:rPr>
              <a:t>1</a:t>
            </a:r>
            <a:r>
              <a:rPr sz="12300" b="1" spc="500" dirty="0">
                <a:solidFill>
                  <a:srgbClr val="942C31"/>
                </a:solidFill>
                <a:latin typeface="Arial"/>
                <a:cs typeface="Arial"/>
              </a:rPr>
              <a:t>5</a:t>
            </a:r>
            <a:endParaRPr sz="123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9187" y="6567095"/>
            <a:ext cx="19513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60" dirty="0">
                <a:solidFill>
                  <a:srgbClr val="942C31"/>
                </a:solidFill>
                <a:latin typeface="Arial"/>
                <a:cs typeface="Arial"/>
              </a:rPr>
              <a:t>March </a:t>
            </a:r>
            <a:r>
              <a:rPr sz="1000" b="1" spc="-15" dirty="0">
                <a:solidFill>
                  <a:srgbClr val="942C31"/>
                </a:solidFill>
                <a:latin typeface="Arial"/>
                <a:cs typeface="Arial"/>
              </a:rPr>
              <a:t>2015: </a:t>
            </a:r>
            <a:r>
              <a:rPr sz="1000" b="1" spc="45" dirty="0">
                <a:solidFill>
                  <a:srgbClr val="942C31"/>
                </a:solidFill>
                <a:latin typeface="Arial"/>
                <a:cs typeface="Arial"/>
              </a:rPr>
              <a:t>Ferguson</a:t>
            </a:r>
            <a:r>
              <a:rPr sz="1000" b="1" spc="-50" dirty="0">
                <a:solidFill>
                  <a:srgbClr val="942C31"/>
                </a:solidFill>
                <a:latin typeface="Arial"/>
                <a:cs typeface="Arial"/>
              </a:rPr>
              <a:t> </a:t>
            </a:r>
            <a:r>
              <a:rPr sz="1000" b="1" spc="60" dirty="0">
                <a:solidFill>
                  <a:srgbClr val="942C31"/>
                </a:solidFill>
                <a:latin typeface="Arial"/>
                <a:cs typeface="Arial"/>
              </a:rPr>
              <a:t>Report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0236" y="6740196"/>
            <a:ext cx="6679565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After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investigating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00" dirty="0">
                <a:solidFill>
                  <a:srgbClr val="231F20"/>
                </a:solidFill>
                <a:latin typeface="Arial Unicode MS"/>
                <a:cs typeface="Arial Unicode MS"/>
              </a:rPr>
              <a:t>on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Ferguson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Police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Department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after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10" dirty="0">
                <a:solidFill>
                  <a:srgbClr val="231F20"/>
                </a:solidFill>
                <a:latin typeface="Arial Unicode MS"/>
                <a:cs typeface="Arial Unicode MS"/>
              </a:rPr>
              <a:t>murder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of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00" dirty="0">
                <a:solidFill>
                  <a:srgbClr val="231F20"/>
                </a:solidFill>
                <a:latin typeface="Arial Unicode MS"/>
                <a:cs typeface="Arial Unicode MS"/>
              </a:rPr>
              <a:t>young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Michael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Brown,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  Department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of 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Justice </a:t>
            </a:r>
            <a:r>
              <a:rPr sz="1000" spc="35" dirty="0">
                <a:solidFill>
                  <a:srgbClr val="231F20"/>
                </a:solidFill>
                <a:latin typeface="Arial Unicode MS"/>
                <a:cs typeface="Arial Unicode MS"/>
              </a:rPr>
              <a:t>releases 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its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findings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in </a:t>
            </a:r>
            <a:r>
              <a:rPr sz="1000" spc="40" dirty="0">
                <a:solidFill>
                  <a:srgbClr val="231F20"/>
                </a:solidFill>
                <a:latin typeface="Arial Unicode MS"/>
                <a:cs typeface="Arial Unicode MS"/>
              </a:rPr>
              <a:t>a 102-page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report </a:t>
            </a:r>
            <a:r>
              <a:rPr sz="1000" spc="100" dirty="0">
                <a:solidFill>
                  <a:srgbClr val="231F20"/>
                </a:solidFill>
                <a:latin typeface="Arial Unicode MS"/>
                <a:cs typeface="Arial Unicode MS"/>
              </a:rPr>
              <a:t>on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patterns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and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practices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of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 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Ferguson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Police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Department.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The DOJ </a:t>
            </a:r>
            <a:r>
              <a:rPr sz="1000" spc="100" dirty="0">
                <a:solidFill>
                  <a:srgbClr val="231F20"/>
                </a:solidFill>
                <a:latin typeface="Arial Unicode MS"/>
                <a:cs typeface="Arial Unicode MS"/>
              </a:rPr>
              <a:t>found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that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school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police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officers 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have </a:t>
            </a:r>
            <a:r>
              <a:rPr sz="1000" spc="40" dirty="0">
                <a:solidFill>
                  <a:srgbClr val="231F20"/>
                </a:solidFill>
                <a:latin typeface="Arial Unicode MS"/>
                <a:cs typeface="Arial Unicode MS"/>
              </a:rPr>
              <a:t>a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pattern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of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resorting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to  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force</a:t>
            </a:r>
            <a:r>
              <a:rPr sz="1000" spc="4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20" dirty="0">
                <a:solidFill>
                  <a:srgbClr val="231F20"/>
                </a:solidFill>
                <a:latin typeface="Arial Unicode MS"/>
                <a:cs typeface="Arial Unicode MS"/>
              </a:rPr>
              <a:t>when</a:t>
            </a:r>
            <a:r>
              <a:rPr sz="1000" spc="4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interacting</a:t>
            </a:r>
            <a:r>
              <a:rPr sz="1000" spc="4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20" dirty="0">
                <a:solidFill>
                  <a:srgbClr val="231F20"/>
                </a:solidFill>
                <a:latin typeface="Arial Unicode MS"/>
                <a:cs typeface="Arial Unicode MS"/>
              </a:rPr>
              <a:t>with</a:t>
            </a:r>
            <a:r>
              <a:rPr sz="1000" spc="4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students</a:t>
            </a:r>
            <a:r>
              <a:rPr sz="1000" spc="4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of</a:t>
            </a:r>
            <a:r>
              <a:rPr sz="1000" spc="4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color</a:t>
            </a:r>
            <a:r>
              <a:rPr sz="1000" spc="4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and</a:t>
            </a:r>
            <a:r>
              <a:rPr sz="1000" spc="4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are</a:t>
            </a:r>
            <a:r>
              <a:rPr sz="1000" spc="4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routinely</a:t>
            </a:r>
            <a:r>
              <a:rPr sz="1000" spc="4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used</a:t>
            </a:r>
            <a:r>
              <a:rPr sz="1000" spc="4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to</a:t>
            </a:r>
            <a:r>
              <a:rPr sz="1000" spc="4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handle</a:t>
            </a:r>
            <a:r>
              <a:rPr sz="1000" spc="4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school</a:t>
            </a:r>
            <a:r>
              <a:rPr sz="1000" spc="4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discipline</a:t>
            </a:r>
            <a:r>
              <a:rPr sz="1000" spc="4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35" dirty="0">
                <a:solidFill>
                  <a:srgbClr val="231F20"/>
                </a:solidFill>
                <a:latin typeface="Arial Unicode MS"/>
                <a:cs typeface="Arial Unicode MS"/>
              </a:rPr>
              <a:t>issues 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like 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‘disorderly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conduct’.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The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subsequent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DOJ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reports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in Baltimore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and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Chicago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reported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use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of  </a:t>
            </a:r>
            <a:r>
              <a:rPr sz="1000" spc="35" dirty="0">
                <a:solidFill>
                  <a:srgbClr val="231F20"/>
                </a:solidFill>
                <a:latin typeface="Arial Unicode MS"/>
                <a:cs typeface="Arial Unicode MS"/>
              </a:rPr>
              <a:t>excessive</a:t>
            </a:r>
            <a:r>
              <a:rPr sz="1000" spc="4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force</a:t>
            </a:r>
            <a:r>
              <a:rPr sz="1000" spc="4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by</a:t>
            </a:r>
            <a:r>
              <a:rPr sz="1000" spc="4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police</a:t>
            </a:r>
            <a:r>
              <a:rPr sz="1000" spc="4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00" dirty="0">
                <a:solidFill>
                  <a:srgbClr val="231F20"/>
                </a:solidFill>
                <a:latin typeface="Arial Unicode MS"/>
                <a:cs typeface="Arial Unicode MS"/>
              </a:rPr>
              <a:t>on</a:t>
            </a:r>
            <a:r>
              <a:rPr sz="1000" spc="4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children</a:t>
            </a:r>
            <a:r>
              <a:rPr sz="1000" spc="4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of</a:t>
            </a:r>
            <a:r>
              <a:rPr sz="1000" spc="4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color</a:t>
            </a:r>
            <a:r>
              <a:rPr sz="1000" spc="4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in</a:t>
            </a:r>
            <a:r>
              <a:rPr sz="1000" spc="4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Baltimore</a:t>
            </a:r>
            <a:r>
              <a:rPr sz="1000" spc="4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and</a:t>
            </a:r>
            <a:r>
              <a:rPr sz="1000" spc="4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Chicago</a:t>
            </a:r>
            <a:r>
              <a:rPr sz="1000" spc="4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Public</a:t>
            </a:r>
            <a:r>
              <a:rPr sz="1000" spc="4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schools</a:t>
            </a:r>
            <a:r>
              <a:rPr sz="1000" spc="4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for</a:t>
            </a:r>
            <a:r>
              <a:rPr sz="1000" spc="4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non-criminal  </a:t>
            </a:r>
            <a:r>
              <a:rPr sz="1000" spc="100" dirty="0">
                <a:solidFill>
                  <a:srgbClr val="231F20"/>
                </a:solidFill>
                <a:latin typeface="Arial Unicode MS"/>
                <a:cs typeface="Arial Unicode MS"/>
              </a:rPr>
              <a:t>conduct</a:t>
            </a:r>
            <a:r>
              <a:rPr sz="1000" spc="-1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and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10" dirty="0">
                <a:solidFill>
                  <a:srgbClr val="231F20"/>
                </a:solidFill>
                <a:latin typeface="Arial Unicode MS"/>
                <a:cs typeface="Arial Unicode MS"/>
              </a:rPr>
              <a:t>minor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violations.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03610" y="2698929"/>
            <a:ext cx="3152775" cy="1386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0" marR="747395">
              <a:lnSpc>
                <a:spcPct val="100000"/>
              </a:lnSpc>
              <a:spcBef>
                <a:spcPts val="100"/>
              </a:spcBef>
            </a:pPr>
            <a:r>
              <a:rPr sz="1000" b="1" spc="30" dirty="0">
                <a:solidFill>
                  <a:srgbClr val="942C31"/>
                </a:solidFill>
                <a:latin typeface="Arial"/>
                <a:cs typeface="Arial"/>
              </a:rPr>
              <a:t>July </a:t>
            </a:r>
            <a:r>
              <a:rPr sz="1000" b="1" spc="-15" dirty="0">
                <a:solidFill>
                  <a:srgbClr val="942C31"/>
                </a:solidFill>
                <a:latin typeface="Arial"/>
                <a:cs typeface="Arial"/>
              </a:rPr>
              <a:t>2015: </a:t>
            </a:r>
            <a:r>
              <a:rPr sz="1000" b="1" spc="80" dirty="0">
                <a:solidFill>
                  <a:srgbClr val="942C31"/>
                </a:solidFill>
                <a:latin typeface="Arial"/>
                <a:cs typeface="Arial"/>
              </a:rPr>
              <a:t>Movement </a:t>
            </a:r>
            <a:r>
              <a:rPr sz="1000" b="1" spc="40" dirty="0">
                <a:solidFill>
                  <a:srgbClr val="942C31"/>
                </a:solidFill>
                <a:latin typeface="Arial"/>
                <a:cs typeface="Arial"/>
              </a:rPr>
              <a:t>for </a:t>
            </a:r>
            <a:r>
              <a:rPr sz="1000" b="1" spc="50" dirty="0">
                <a:solidFill>
                  <a:srgbClr val="942C31"/>
                </a:solidFill>
                <a:latin typeface="Arial"/>
                <a:cs typeface="Arial"/>
              </a:rPr>
              <a:t>Black</a:t>
            </a:r>
            <a:r>
              <a:rPr sz="1000" b="1" spc="-110" dirty="0">
                <a:solidFill>
                  <a:srgbClr val="942C31"/>
                </a:solidFill>
                <a:latin typeface="Arial"/>
                <a:cs typeface="Arial"/>
              </a:rPr>
              <a:t> </a:t>
            </a:r>
            <a:r>
              <a:rPr sz="1000" b="1" spc="15" dirty="0">
                <a:solidFill>
                  <a:srgbClr val="942C31"/>
                </a:solidFill>
                <a:latin typeface="Arial"/>
                <a:cs typeface="Arial"/>
              </a:rPr>
              <a:t>Lives  </a:t>
            </a:r>
            <a:r>
              <a:rPr sz="1000" b="1" spc="55" dirty="0">
                <a:solidFill>
                  <a:srgbClr val="942C31"/>
                </a:solidFill>
                <a:latin typeface="Arial"/>
                <a:cs typeface="Arial"/>
              </a:rPr>
              <a:t>Education </a:t>
            </a:r>
            <a:r>
              <a:rPr sz="1000" b="1" spc="35" dirty="0">
                <a:solidFill>
                  <a:srgbClr val="942C31"/>
                </a:solidFill>
                <a:latin typeface="Arial"/>
                <a:cs typeface="Arial"/>
              </a:rPr>
              <a:t>Justice</a:t>
            </a:r>
            <a:r>
              <a:rPr sz="1000" b="1" spc="-55" dirty="0">
                <a:solidFill>
                  <a:srgbClr val="942C31"/>
                </a:solidFill>
                <a:latin typeface="Arial"/>
                <a:cs typeface="Arial"/>
              </a:rPr>
              <a:t> </a:t>
            </a:r>
            <a:r>
              <a:rPr sz="1000" b="1" spc="65" dirty="0">
                <a:solidFill>
                  <a:srgbClr val="942C31"/>
                </a:solidFill>
                <a:latin typeface="Arial"/>
                <a:cs typeface="Arial"/>
              </a:rPr>
              <a:t>Platform</a:t>
            </a:r>
            <a:endParaRPr sz="1000">
              <a:latin typeface="Arial"/>
              <a:cs typeface="Arial"/>
            </a:endParaRPr>
          </a:p>
          <a:p>
            <a:pPr marL="12700" algn="just">
              <a:lnSpc>
                <a:spcPts val="1120"/>
              </a:lnSpc>
            </a:pP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Young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people </a:t>
            </a:r>
            <a:r>
              <a:rPr sz="1000" spc="130" dirty="0">
                <a:solidFill>
                  <a:srgbClr val="231F20"/>
                </a:solidFill>
                <a:latin typeface="Arial Unicode MS"/>
                <a:cs typeface="Arial Unicode MS"/>
              </a:rPr>
              <a:t>from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 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Alliance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for</a:t>
            </a:r>
            <a:r>
              <a:rPr sz="1000" spc="-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Educational</a:t>
            </a:r>
            <a:endParaRPr sz="1000">
              <a:latin typeface="Arial Unicode MS"/>
              <a:cs typeface="Arial Unicode MS"/>
            </a:endParaRPr>
          </a:p>
          <a:p>
            <a:pPr marL="12700" marR="5080" algn="just">
              <a:lnSpc>
                <a:spcPct val="100000"/>
              </a:lnSpc>
            </a:pP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Justice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gather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at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 </a:t>
            </a:r>
            <a:r>
              <a:rPr sz="1000" spc="100" dirty="0">
                <a:solidFill>
                  <a:srgbClr val="231F20"/>
                </a:solidFill>
                <a:latin typeface="Arial Unicode MS"/>
                <a:cs typeface="Arial Unicode MS"/>
              </a:rPr>
              <a:t>Movement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for Black </a:t>
            </a:r>
            <a:r>
              <a:rPr sz="1000" spc="35" dirty="0">
                <a:solidFill>
                  <a:srgbClr val="231F20"/>
                </a:solidFill>
                <a:latin typeface="Arial Unicode MS"/>
                <a:cs typeface="Arial Unicode MS"/>
              </a:rPr>
              <a:t>Lives 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convening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in </a:t>
            </a:r>
            <a:r>
              <a:rPr sz="1000" spc="45" dirty="0">
                <a:solidFill>
                  <a:srgbClr val="231F20"/>
                </a:solidFill>
                <a:latin typeface="Arial Unicode MS"/>
                <a:cs typeface="Arial Unicode MS"/>
              </a:rPr>
              <a:t>Cleveland, </a:t>
            </a:r>
            <a:r>
              <a:rPr sz="1000" spc="30" dirty="0">
                <a:solidFill>
                  <a:srgbClr val="231F20"/>
                </a:solidFill>
                <a:latin typeface="Arial Unicode MS"/>
                <a:cs typeface="Arial Unicode MS"/>
              </a:rPr>
              <a:t>OH.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A </a:t>
            </a:r>
            <a:r>
              <a:rPr sz="1000" spc="45" dirty="0">
                <a:solidFill>
                  <a:srgbClr val="231F20"/>
                </a:solidFill>
                <a:latin typeface="Arial Unicode MS"/>
                <a:cs typeface="Arial Unicode MS"/>
              </a:rPr>
              <a:t>year later,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  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Alliance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and 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its </a:t>
            </a:r>
            <a:r>
              <a:rPr sz="1000" spc="125" dirty="0">
                <a:solidFill>
                  <a:srgbClr val="231F20"/>
                </a:solidFill>
                <a:latin typeface="Arial Unicode MS"/>
                <a:cs typeface="Arial Unicode MS"/>
              </a:rPr>
              <a:t>member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organizations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drafted 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education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justice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platform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for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M4BL,</a:t>
            </a:r>
            <a:r>
              <a:rPr sz="1000" spc="-114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calling 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for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removal of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police </a:t>
            </a:r>
            <a:r>
              <a:rPr sz="1000" spc="130" dirty="0">
                <a:solidFill>
                  <a:srgbClr val="231F20"/>
                </a:solidFill>
                <a:latin typeface="Arial Unicode MS"/>
                <a:cs typeface="Arial Unicode MS"/>
              </a:rPr>
              <a:t>from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schools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and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  </a:t>
            </a:r>
            <a:r>
              <a:rPr sz="1000" spc="100" dirty="0">
                <a:solidFill>
                  <a:srgbClr val="231F20"/>
                </a:solidFill>
                <a:latin typeface="Arial Unicode MS"/>
                <a:cs typeface="Arial Unicode MS"/>
              </a:rPr>
              <a:t>end</a:t>
            </a:r>
            <a:r>
              <a:rPr sz="1000" spc="-1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to</a:t>
            </a:r>
            <a:r>
              <a:rPr sz="1000" spc="-1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school</a:t>
            </a:r>
            <a:r>
              <a:rPr sz="1000" spc="-1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privatization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movement.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86947" y="4297859"/>
            <a:ext cx="3387090" cy="204343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240"/>
              </a:spcBef>
            </a:pPr>
            <a:r>
              <a:rPr sz="1000" b="1" spc="60" dirty="0">
                <a:solidFill>
                  <a:srgbClr val="942C31"/>
                </a:solidFill>
                <a:latin typeface="Arial"/>
                <a:cs typeface="Arial"/>
              </a:rPr>
              <a:t>October </a:t>
            </a:r>
            <a:r>
              <a:rPr sz="1000" b="1" dirty="0">
                <a:solidFill>
                  <a:srgbClr val="942C31"/>
                </a:solidFill>
                <a:latin typeface="Arial"/>
                <a:cs typeface="Arial"/>
              </a:rPr>
              <a:t>2015 </a:t>
            </a:r>
            <a:r>
              <a:rPr sz="1000" b="1" spc="-60" dirty="0">
                <a:solidFill>
                  <a:srgbClr val="942C31"/>
                </a:solidFill>
                <a:latin typeface="Arial"/>
                <a:cs typeface="Arial"/>
              </a:rPr>
              <a:t>–</a:t>
            </a:r>
            <a:r>
              <a:rPr sz="1000" b="1" spc="-45" dirty="0">
                <a:solidFill>
                  <a:srgbClr val="942C31"/>
                </a:solidFill>
                <a:latin typeface="Arial"/>
                <a:cs typeface="Arial"/>
              </a:rPr>
              <a:t> </a:t>
            </a:r>
            <a:r>
              <a:rPr sz="1000" b="1" spc="45" dirty="0">
                <a:solidFill>
                  <a:srgbClr val="942C31"/>
                </a:solidFill>
                <a:latin typeface="Arial"/>
                <a:cs typeface="Arial"/>
              </a:rPr>
              <a:t>#AssaultAtSpringValley</a:t>
            </a:r>
            <a:endParaRPr sz="10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  <a:spcBef>
                <a:spcPts val="145"/>
              </a:spcBef>
            </a:pP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A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Columbia,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South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Carolina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Black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female student,  </a:t>
            </a:r>
            <a:r>
              <a:rPr sz="1000" spc="40" dirty="0">
                <a:solidFill>
                  <a:srgbClr val="231F20"/>
                </a:solidFill>
                <a:latin typeface="Arial Unicode MS"/>
                <a:cs typeface="Arial Unicode MS"/>
              </a:rPr>
              <a:t>Shakara,</a:t>
            </a:r>
            <a:r>
              <a:rPr sz="1000" spc="-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25" dirty="0">
                <a:solidFill>
                  <a:srgbClr val="231F20"/>
                </a:solidFill>
                <a:latin typeface="Arial Unicode MS"/>
                <a:cs typeface="Arial Unicode MS"/>
              </a:rPr>
              <a:t>is</a:t>
            </a:r>
            <a:r>
              <a:rPr sz="1000" spc="-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flipped</a:t>
            </a:r>
            <a:r>
              <a:rPr sz="1000" spc="-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30" dirty="0">
                <a:solidFill>
                  <a:srgbClr val="231F20"/>
                </a:solidFill>
                <a:latin typeface="Arial Unicode MS"/>
                <a:cs typeface="Arial Unicode MS"/>
              </a:rPr>
              <a:t>from</a:t>
            </a:r>
            <a:r>
              <a:rPr sz="1000" spc="-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her</a:t>
            </a:r>
            <a:r>
              <a:rPr sz="1000" spc="-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desk</a:t>
            </a:r>
            <a:r>
              <a:rPr sz="100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and</a:t>
            </a:r>
            <a:r>
              <a:rPr sz="1000" spc="-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assaulted</a:t>
            </a:r>
            <a:r>
              <a:rPr sz="1000" spc="-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by</a:t>
            </a:r>
            <a:r>
              <a:rPr sz="1000" spc="-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40" dirty="0">
                <a:solidFill>
                  <a:srgbClr val="231F20"/>
                </a:solidFill>
                <a:latin typeface="Arial Unicode MS"/>
                <a:cs typeface="Arial Unicode MS"/>
              </a:rPr>
              <a:t>a 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school</a:t>
            </a:r>
            <a:r>
              <a:rPr sz="1000" spc="-6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police</a:t>
            </a:r>
            <a:r>
              <a:rPr sz="1000" spc="-6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officer.</a:t>
            </a:r>
            <a:r>
              <a:rPr sz="1000" spc="-6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Students,</a:t>
            </a:r>
            <a:r>
              <a:rPr sz="1000" spc="-6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including</a:t>
            </a:r>
            <a:r>
              <a:rPr sz="1000" spc="-6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Niya</a:t>
            </a:r>
            <a:r>
              <a:rPr sz="1000" spc="-6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45" dirty="0">
                <a:solidFill>
                  <a:srgbClr val="231F20"/>
                </a:solidFill>
                <a:latin typeface="Arial Unicode MS"/>
                <a:cs typeface="Arial Unicode MS"/>
              </a:rPr>
              <a:t>Kenny,  </a:t>
            </a:r>
            <a:r>
              <a:rPr sz="1000" spc="125" dirty="0">
                <a:solidFill>
                  <a:srgbClr val="231F20"/>
                </a:solidFill>
                <a:latin typeface="Arial Unicode MS"/>
                <a:cs typeface="Arial Unicode MS"/>
              </a:rPr>
              <a:t>who</a:t>
            </a:r>
            <a:r>
              <a:rPr sz="1000" spc="-4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intervened,</a:t>
            </a:r>
            <a:r>
              <a:rPr sz="1000" spc="-4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recorded</a:t>
            </a:r>
            <a:r>
              <a:rPr sz="1000" spc="-4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</a:t>
            </a:r>
            <a:r>
              <a:rPr sz="1000" spc="-4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45" dirty="0">
                <a:solidFill>
                  <a:srgbClr val="231F20"/>
                </a:solidFill>
                <a:latin typeface="Arial Unicode MS"/>
                <a:cs typeface="Arial Unicode MS"/>
              </a:rPr>
              <a:t>assault.</a:t>
            </a:r>
            <a:r>
              <a:rPr sz="1000" spc="-4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Both</a:t>
            </a:r>
            <a:r>
              <a:rPr sz="1000" spc="-4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Niya</a:t>
            </a:r>
            <a:r>
              <a:rPr sz="1000" spc="-4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and 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Shakara</a:t>
            </a:r>
            <a:r>
              <a:rPr sz="1000" spc="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were</a:t>
            </a:r>
            <a:r>
              <a:rPr sz="1000" spc="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arrested</a:t>
            </a:r>
            <a:r>
              <a:rPr sz="1000" spc="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and</a:t>
            </a:r>
            <a:r>
              <a:rPr sz="1000" spc="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charged.</a:t>
            </a:r>
            <a:r>
              <a:rPr sz="1000" spc="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The</a:t>
            </a:r>
            <a:r>
              <a:rPr sz="1000" spc="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video</a:t>
            </a:r>
            <a:r>
              <a:rPr sz="1000" spc="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14" dirty="0">
                <a:solidFill>
                  <a:srgbClr val="231F20"/>
                </a:solidFill>
                <a:latin typeface="Arial Unicode MS"/>
                <a:cs typeface="Arial Unicode MS"/>
              </a:rPr>
              <a:t>went  </a:t>
            </a:r>
            <a:r>
              <a:rPr sz="1000" spc="35" dirty="0">
                <a:solidFill>
                  <a:srgbClr val="231F20"/>
                </a:solidFill>
                <a:latin typeface="Arial Unicode MS"/>
                <a:cs typeface="Arial Unicode MS"/>
              </a:rPr>
              <a:t>viral,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causing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national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outcry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and </a:t>
            </a:r>
            <a:r>
              <a:rPr sz="1000" spc="110" dirty="0">
                <a:solidFill>
                  <a:srgbClr val="231F20"/>
                </a:solidFill>
                <a:latin typeface="Arial Unicode MS"/>
                <a:cs typeface="Arial Unicode MS"/>
              </a:rPr>
              <a:t>moving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  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Alliance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for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Educational 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Justice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to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take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action, 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including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leading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#DropTheCharges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work</a:t>
            </a:r>
            <a:r>
              <a:rPr sz="1000" spc="484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in 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support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of </a:t>
            </a:r>
            <a:r>
              <a:rPr sz="1000" spc="35" dirty="0">
                <a:solidFill>
                  <a:srgbClr val="231F20"/>
                </a:solidFill>
                <a:latin typeface="Arial Unicode MS"/>
                <a:cs typeface="Arial Unicode MS"/>
              </a:rPr>
              <a:t>Niya,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coordinating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actions,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and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shifting 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national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narrative </a:t>
            </a:r>
            <a:r>
              <a:rPr sz="1000" spc="100" dirty="0">
                <a:solidFill>
                  <a:srgbClr val="231F20"/>
                </a:solidFill>
                <a:latin typeface="Arial Unicode MS"/>
                <a:cs typeface="Arial Unicode MS"/>
              </a:rPr>
              <a:t>on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school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police. </a:t>
            </a:r>
            <a:r>
              <a:rPr sz="1000" spc="25" dirty="0">
                <a:solidFill>
                  <a:srgbClr val="231F20"/>
                </a:solidFill>
                <a:latin typeface="Arial Unicode MS"/>
                <a:cs typeface="Arial Unicode MS"/>
              </a:rPr>
              <a:t>AEJ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began 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tracking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school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police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assaults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and </a:t>
            </a:r>
            <a:r>
              <a:rPr sz="1000" spc="100" dirty="0">
                <a:solidFill>
                  <a:srgbClr val="231F20"/>
                </a:solidFill>
                <a:latin typeface="Arial Unicode MS"/>
                <a:cs typeface="Arial Unicode MS"/>
              </a:rPr>
              <a:t>building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an 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infrastructure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for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rapid</a:t>
            </a:r>
            <a:r>
              <a:rPr sz="1000" spc="-19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response.</a:t>
            </a:r>
            <a:endParaRPr sz="1000">
              <a:latin typeface="Arial Unicode MS"/>
              <a:cs typeface="Arial Unicode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114299"/>
            <a:ext cx="10872470" cy="6441440"/>
            <a:chOff x="0" y="114299"/>
            <a:chExt cx="10872470" cy="6441440"/>
          </a:xfrm>
        </p:grpSpPr>
        <p:sp>
          <p:nvSpPr>
            <p:cNvPr id="8" name="object 8"/>
            <p:cNvSpPr/>
            <p:nvPr/>
          </p:nvSpPr>
          <p:spPr>
            <a:xfrm>
              <a:off x="0" y="583019"/>
              <a:ext cx="3794125" cy="348541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838911"/>
              <a:ext cx="3794125" cy="322952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311996" y="114300"/>
              <a:ext cx="2950121" cy="164061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076260" y="3415061"/>
              <a:ext cx="2428273" cy="314020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076260" y="3556952"/>
              <a:ext cx="2795739" cy="29983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528168" y="114300"/>
              <a:ext cx="2950146" cy="314172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43991" y="188092"/>
              <a:ext cx="10028555" cy="4202430"/>
            </a:xfrm>
            <a:custGeom>
              <a:avLst/>
              <a:gdLst/>
              <a:ahLst/>
              <a:cxnLst/>
              <a:rect l="l" t="t" r="r" b="b"/>
              <a:pathLst>
                <a:path w="10028555" h="4202430">
                  <a:moveTo>
                    <a:pt x="0" y="0"/>
                  </a:moveTo>
                  <a:lnTo>
                    <a:pt x="0" y="654062"/>
                  </a:lnTo>
                  <a:lnTo>
                    <a:pt x="10028008" y="4202290"/>
                  </a:lnTo>
                  <a:lnTo>
                    <a:pt x="10028008" y="3556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965325" y="114299"/>
              <a:ext cx="8724265" cy="4328795"/>
            </a:xfrm>
            <a:custGeom>
              <a:avLst/>
              <a:gdLst/>
              <a:ahLst/>
              <a:cxnLst/>
              <a:rect l="l" t="t" r="r" b="b"/>
              <a:pathLst>
                <a:path w="8724265" h="4328795">
                  <a:moveTo>
                    <a:pt x="851166" y="1906016"/>
                  </a:moveTo>
                  <a:lnTo>
                    <a:pt x="848664" y="1859648"/>
                  </a:lnTo>
                  <a:lnTo>
                    <a:pt x="841349" y="1814728"/>
                  </a:lnTo>
                  <a:lnTo>
                    <a:pt x="829462" y="1771510"/>
                  </a:lnTo>
                  <a:lnTo>
                    <a:pt x="813282" y="1730248"/>
                  </a:lnTo>
                  <a:lnTo>
                    <a:pt x="793051" y="1691220"/>
                  </a:lnTo>
                  <a:lnTo>
                    <a:pt x="769048" y="1654683"/>
                  </a:lnTo>
                  <a:lnTo>
                    <a:pt x="741514" y="1620888"/>
                  </a:lnTo>
                  <a:lnTo>
                    <a:pt x="710717" y="1590090"/>
                  </a:lnTo>
                  <a:lnTo>
                    <a:pt x="676922" y="1562557"/>
                  </a:lnTo>
                  <a:lnTo>
                    <a:pt x="640372" y="1538554"/>
                  </a:lnTo>
                  <a:lnTo>
                    <a:pt x="601345" y="1518323"/>
                  </a:lnTo>
                  <a:lnTo>
                    <a:pt x="560095" y="1502143"/>
                  </a:lnTo>
                  <a:lnTo>
                    <a:pt x="516877" y="1490256"/>
                  </a:lnTo>
                  <a:lnTo>
                    <a:pt x="471944" y="1482940"/>
                  </a:lnTo>
                  <a:lnTo>
                    <a:pt x="425577" y="1480439"/>
                  </a:lnTo>
                  <a:lnTo>
                    <a:pt x="379196" y="1482940"/>
                  </a:lnTo>
                  <a:lnTo>
                    <a:pt x="334276" y="1490256"/>
                  </a:lnTo>
                  <a:lnTo>
                    <a:pt x="291058" y="1502143"/>
                  </a:lnTo>
                  <a:lnTo>
                    <a:pt x="249796" y="1518323"/>
                  </a:lnTo>
                  <a:lnTo>
                    <a:pt x="210769" y="1538554"/>
                  </a:lnTo>
                  <a:lnTo>
                    <a:pt x="174231" y="1562557"/>
                  </a:lnTo>
                  <a:lnTo>
                    <a:pt x="140436" y="1590090"/>
                  </a:lnTo>
                  <a:lnTo>
                    <a:pt x="109639" y="1620888"/>
                  </a:lnTo>
                  <a:lnTo>
                    <a:pt x="82105" y="1654683"/>
                  </a:lnTo>
                  <a:lnTo>
                    <a:pt x="58102" y="1691220"/>
                  </a:lnTo>
                  <a:lnTo>
                    <a:pt x="37871" y="1730248"/>
                  </a:lnTo>
                  <a:lnTo>
                    <a:pt x="21691" y="1771510"/>
                  </a:lnTo>
                  <a:lnTo>
                    <a:pt x="9804" y="1814728"/>
                  </a:lnTo>
                  <a:lnTo>
                    <a:pt x="2489" y="1859648"/>
                  </a:lnTo>
                  <a:lnTo>
                    <a:pt x="0" y="1906016"/>
                  </a:lnTo>
                  <a:lnTo>
                    <a:pt x="2489" y="1952396"/>
                  </a:lnTo>
                  <a:lnTo>
                    <a:pt x="9804" y="1997316"/>
                  </a:lnTo>
                  <a:lnTo>
                    <a:pt x="21691" y="2040534"/>
                  </a:lnTo>
                  <a:lnTo>
                    <a:pt x="37871" y="2081784"/>
                  </a:lnTo>
                  <a:lnTo>
                    <a:pt x="58102" y="2120823"/>
                  </a:lnTo>
                  <a:lnTo>
                    <a:pt x="82105" y="2157361"/>
                  </a:lnTo>
                  <a:lnTo>
                    <a:pt x="109639" y="2191156"/>
                  </a:lnTo>
                  <a:lnTo>
                    <a:pt x="140436" y="2221954"/>
                  </a:lnTo>
                  <a:lnTo>
                    <a:pt x="174231" y="2249487"/>
                  </a:lnTo>
                  <a:lnTo>
                    <a:pt x="210769" y="2273490"/>
                  </a:lnTo>
                  <a:lnTo>
                    <a:pt x="249796" y="2293721"/>
                  </a:lnTo>
                  <a:lnTo>
                    <a:pt x="291058" y="2309901"/>
                  </a:lnTo>
                  <a:lnTo>
                    <a:pt x="334276" y="2321776"/>
                  </a:lnTo>
                  <a:lnTo>
                    <a:pt x="379196" y="2329103"/>
                  </a:lnTo>
                  <a:lnTo>
                    <a:pt x="425577" y="2331593"/>
                  </a:lnTo>
                  <a:lnTo>
                    <a:pt x="471944" y="2329103"/>
                  </a:lnTo>
                  <a:lnTo>
                    <a:pt x="516877" y="2321776"/>
                  </a:lnTo>
                  <a:lnTo>
                    <a:pt x="560095" y="2309901"/>
                  </a:lnTo>
                  <a:lnTo>
                    <a:pt x="601345" y="2293721"/>
                  </a:lnTo>
                  <a:lnTo>
                    <a:pt x="640372" y="2273490"/>
                  </a:lnTo>
                  <a:lnTo>
                    <a:pt x="676922" y="2249487"/>
                  </a:lnTo>
                  <a:lnTo>
                    <a:pt x="710717" y="2221954"/>
                  </a:lnTo>
                  <a:lnTo>
                    <a:pt x="741514" y="2191156"/>
                  </a:lnTo>
                  <a:lnTo>
                    <a:pt x="769048" y="2157361"/>
                  </a:lnTo>
                  <a:lnTo>
                    <a:pt x="793051" y="2120823"/>
                  </a:lnTo>
                  <a:lnTo>
                    <a:pt x="813282" y="2081784"/>
                  </a:lnTo>
                  <a:lnTo>
                    <a:pt x="829462" y="2040534"/>
                  </a:lnTo>
                  <a:lnTo>
                    <a:pt x="841349" y="1997316"/>
                  </a:lnTo>
                  <a:lnTo>
                    <a:pt x="848664" y="1952396"/>
                  </a:lnTo>
                  <a:lnTo>
                    <a:pt x="851166" y="1906016"/>
                  </a:lnTo>
                  <a:close/>
                </a:path>
                <a:path w="8724265" h="4328795">
                  <a:moveTo>
                    <a:pt x="2620416" y="360768"/>
                  </a:moveTo>
                  <a:lnTo>
                    <a:pt x="2617927" y="314515"/>
                  </a:lnTo>
                  <a:lnTo>
                    <a:pt x="2610612" y="269582"/>
                  </a:lnTo>
                  <a:lnTo>
                    <a:pt x="2598737" y="226364"/>
                  </a:lnTo>
                  <a:lnTo>
                    <a:pt x="2582545" y="185115"/>
                  </a:lnTo>
                  <a:lnTo>
                    <a:pt x="2562326" y="146088"/>
                  </a:lnTo>
                  <a:lnTo>
                    <a:pt x="2538311" y="109537"/>
                  </a:lnTo>
                  <a:lnTo>
                    <a:pt x="2510790" y="75742"/>
                  </a:lnTo>
                  <a:lnTo>
                    <a:pt x="2479992" y="44945"/>
                  </a:lnTo>
                  <a:lnTo>
                    <a:pt x="2446185" y="17424"/>
                  </a:lnTo>
                  <a:lnTo>
                    <a:pt x="2419680" y="0"/>
                  </a:lnTo>
                  <a:lnTo>
                    <a:pt x="1969998" y="0"/>
                  </a:lnTo>
                  <a:lnTo>
                    <a:pt x="1909699" y="44945"/>
                  </a:lnTo>
                  <a:lnTo>
                    <a:pt x="1878901" y="75742"/>
                  </a:lnTo>
                  <a:lnTo>
                    <a:pt x="1851380" y="109537"/>
                  </a:lnTo>
                  <a:lnTo>
                    <a:pt x="1827364" y="146088"/>
                  </a:lnTo>
                  <a:lnTo>
                    <a:pt x="1807146" y="185115"/>
                  </a:lnTo>
                  <a:lnTo>
                    <a:pt x="1790954" y="226364"/>
                  </a:lnTo>
                  <a:lnTo>
                    <a:pt x="1779079" y="269582"/>
                  </a:lnTo>
                  <a:lnTo>
                    <a:pt x="1771764" y="314515"/>
                  </a:lnTo>
                  <a:lnTo>
                    <a:pt x="1769275" y="360768"/>
                  </a:lnTo>
                  <a:lnTo>
                    <a:pt x="1769275" y="360997"/>
                  </a:lnTo>
                  <a:lnTo>
                    <a:pt x="1771764" y="407250"/>
                  </a:lnTo>
                  <a:lnTo>
                    <a:pt x="1779079" y="452183"/>
                  </a:lnTo>
                  <a:lnTo>
                    <a:pt x="1790954" y="495401"/>
                  </a:lnTo>
                  <a:lnTo>
                    <a:pt x="1807146" y="536651"/>
                  </a:lnTo>
                  <a:lnTo>
                    <a:pt x="1827364" y="575678"/>
                  </a:lnTo>
                  <a:lnTo>
                    <a:pt x="1851380" y="612228"/>
                  </a:lnTo>
                  <a:lnTo>
                    <a:pt x="1878901" y="646023"/>
                  </a:lnTo>
                  <a:lnTo>
                    <a:pt x="1909699" y="676821"/>
                  </a:lnTo>
                  <a:lnTo>
                    <a:pt x="1943493" y="704342"/>
                  </a:lnTo>
                  <a:lnTo>
                    <a:pt x="1980044" y="728357"/>
                  </a:lnTo>
                  <a:lnTo>
                    <a:pt x="2019071" y="748576"/>
                  </a:lnTo>
                  <a:lnTo>
                    <a:pt x="2060321" y="764768"/>
                  </a:lnTo>
                  <a:lnTo>
                    <a:pt x="2103539" y="776643"/>
                  </a:lnTo>
                  <a:lnTo>
                    <a:pt x="2148471" y="783958"/>
                  </a:lnTo>
                  <a:lnTo>
                    <a:pt x="2194839" y="786460"/>
                  </a:lnTo>
                  <a:lnTo>
                    <a:pt x="2241207" y="783958"/>
                  </a:lnTo>
                  <a:lnTo>
                    <a:pt x="2286139" y="776643"/>
                  </a:lnTo>
                  <a:lnTo>
                    <a:pt x="2329357" y="764768"/>
                  </a:lnTo>
                  <a:lnTo>
                    <a:pt x="2370620" y="748576"/>
                  </a:lnTo>
                  <a:lnTo>
                    <a:pt x="2409647" y="728357"/>
                  </a:lnTo>
                  <a:lnTo>
                    <a:pt x="2446185" y="704342"/>
                  </a:lnTo>
                  <a:lnTo>
                    <a:pt x="2479992" y="676821"/>
                  </a:lnTo>
                  <a:lnTo>
                    <a:pt x="2510790" y="646023"/>
                  </a:lnTo>
                  <a:lnTo>
                    <a:pt x="2538311" y="612228"/>
                  </a:lnTo>
                  <a:lnTo>
                    <a:pt x="2562326" y="575678"/>
                  </a:lnTo>
                  <a:lnTo>
                    <a:pt x="2582545" y="536651"/>
                  </a:lnTo>
                  <a:lnTo>
                    <a:pt x="2598737" y="495401"/>
                  </a:lnTo>
                  <a:lnTo>
                    <a:pt x="2610612" y="452183"/>
                  </a:lnTo>
                  <a:lnTo>
                    <a:pt x="2617927" y="407250"/>
                  </a:lnTo>
                  <a:lnTo>
                    <a:pt x="2620416" y="360768"/>
                  </a:lnTo>
                  <a:close/>
                </a:path>
                <a:path w="8724265" h="4328795">
                  <a:moveTo>
                    <a:pt x="3231464" y="1842693"/>
                  </a:moveTo>
                  <a:lnTo>
                    <a:pt x="3227019" y="1793062"/>
                  </a:lnTo>
                  <a:lnTo>
                    <a:pt x="3214192" y="1746351"/>
                  </a:lnTo>
                  <a:lnTo>
                    <a:pt x="3193770" y="1703336"/>
                  </a:lnTo>
                  <a:lnTo>
                    <a:pt x="3166529" y="1664804"/>
                  </a:lnTo>
                  <a:lnTo>
                    <a:pt x="3133255" y="1631518"/>
                  </a:lnTo>
                  <a:lnTo>
                    <a:pt x="3094723" y="1604276"/>
                  </a:lnTo>
                  <a:lnTo>
                    <a:pt x="3051708" y="1583855"/>
                  </a:lnTo>
                  <a:lnTo>
                    <a:pt x="3004985" y="1571028"/>
                  </a:lnTo>
                  <a:lnTo>
                    <a:pt x="2955353" y="1566583"/>
                  </a:lnTo>
                  <a:lnTo>
                    <a:pt x="2905722" y="1571028"/>
                  </a:lnTo>
                  <a:lnTo>
                    <a:pt x="2859011" y="1583855"/>
                  </a:lnTo>
                  <a:lnTo>
                    <a:pt x="2816009" y="1604276"/>
                  </a:lnTo>
                  <a:lnTo>
                    <a:pt x="2777464" y="1631518"/>
                  </a:lnTo>
                  <a:lnTo>
                    <a:pt x="2744190" y="1664804"/>
                  </a:lnTo>
                  <a:lnTo>
                    <a:pt x="2716949" y="1703336"/>
                  </a:lnTo>
                  <a:lnTo>
                    <a:pt x="2696527" y="1746351"/>
                  </a:lnTo>
                  <a:lnTo>
                    <a:pt x="2683713" y="1793062"/>
                  </a:lnTo>
                  <a:lnTo>
                    <a:pt x="2679255" y="1842693"/>
                  </a:lnTo>
                  <a:lnTo>
                    <a:pt x="2683713" y="1892325"/>
                  </a:lnTo>
                  <a:lnTo>
                    <a:pt x="2696527" y="1939036"/>
                  </a:lnTo>
                  <a:lnTo>
                    <a:pt x="2716949" y="1982050"/>
                  </a:lnTo>
                  <a:lnTo>
                    <a:pt x="2744190" y="2020582"/>
                  </a:lnTo>
                  <a:lnTo>
                    <a:pt x="2777464" y="2053869"/>
                  </a:lnTo>
                  <a:lnTo>
                    <a:pt x="2816009" y="2081110"/>
                  </a:lnTo>
                  <a:lnTo>
                    <a:pt x="2859011" y="2101532"/>
                  </a:lnTo>
                  <a:lnTo>
                    <a:pt x="2905722" y="2114359"/>
                  </a:lnTo>
                  <a:lnTo>
                    <a:pt x="2955353" y="2118804"/>
                  </a:lnTo>
                  <a:lnTo>
                    <a:pt x="3004985" y="2114359"/>
                  </a:lnTo>
                  <a:lnTo>
                    <a:pt x="3051708" y="2101532"/>
                  </a:lnTo>
                  <a:lnTo>
                    <a:pt x="3094723" y="2081110"/>
                  </a:lnTo>
                  <a:lnTo>
                    <a:pt x="3133255" y="2053869"/>
                  </a:lnTo>
                  <a:lnTo>
                    <a:pt x="3166529" y="2020582"/>
                  </a:lnTo>
                  <a:lnTo>
                    <a:pt x="3193770" y="1982050"/>
                  </a:lnTo>
                  <a:lnTo>
                    <a:pt x="3214192" y="1939036"/>
                  </a:lnTo>
                  <a:lnTo>
                    <a:pt x="3227019" y="1892325"/>
                  </a:lnTo>
                  <a:lnTo>
                    <a:pt x="3231464" y="1842693"/>
                  </a:lnTo>
                  <a:close/>
                </a:path>
                <a:path w="8724265" h="4328795">
                  <a:moveTo>
                    <a:pt x="7249808" y="3902887"/>
                  </a:moveTo>
                  <a:lnTo>
                    <a:pt x="7247306" y="3856520"/>
                  </a:lnTo>
                  <a:lnTo>
                    <a:pt x="7239990" y="3811587"/>
                  </a:lnTo>
                  <a:lnTo>
                    <a:pt x="7228103" y="3768369"/>
                  </a:lnTo>
                  <a:lnTo>
                    <a:pt x="7211923" y="3727119"/>
                  </a:lnTo>
                  <a:lnTo>
                    <a:pt x="7191692" y="3688092"/>
                  </a:lnTo>
                  <a:lnTo>
                    <a:pt x="7167689" y="3651542"/>
                  </a:lnTo>
                  <a:lnTo>
                    <a:pt x="7140156" y="3617747"/>
                  </a:lnTo>
                  <a:lnTo>
                    <a:pt x="7109358" y="3586950"/>
                  </a:lnTo>
                  <a:lnTo>
                    <a:pt x="7075564" y="3559416"/>
                  </a:lnTo>
                  <a:lnTo>
                    <a:pt x="7039013" y="3535413"/>
                  </a:lnTo>
                  <a:lnTo>
                    <a:pt x="6999986" y="3515182"/>
                  </a:lnTo>
                  <a:lnTo>
                    <a:pt x="6958736" y="3499002"/>
                  </a:lnTo>
                  <a:lnTo>
                    <a:pt x="6915518" y="3487128"/>
                  </a:lnTo>
                  <a:lnTo>
                    <a:pt x="6870586" y="3479800"/>
                  </a:lnTo>
                  <a:lnTo>
                    <a:pt x="6824218" y="3477310"/>
                  </a:lnTo>
                  <a:lnTo>
                    <a:pt x="6777837" y="3479800"/>
                  </a:lnTo>
                  <a:lnTo>
                    <a:pt x="6732918" y="3487128"/>
                  </a:lnTo>
                  <a:lnTo>
                    <a:pt x="6689699" y="3499002"/>
                  </a:lnTo>
                  <a:lnTo>
                    <a:pt x="6648450" y="3515182"/>
                  </a:lnTo>
                  <a:lnTo>
                    <a:pt x="6609410" y="3535413"/>
                  </a:lnTo>
                  <a:lnTo>
                    <a:pt x="6572872" y="3559416"/>
                  </a:lnTo>
                  <a:lnTo>
                    <a:pt x="6539077" y="3586950"/>
                  </a:lnTo>
                  <a:lnTo>
                    <a:pt x="6508280" y="3617747"/>
                  </a:lnTo>
                  <a:lnTo>
                    <a:pt x="6480746" y="3651542"/>
                  </a:lnTo>
                  <a:lnTo>
                    <a:pt x="6456743" y="3688092"/>
                  </a:lnTo>
                  <a:lnTo>
                    <a:pt x="6436512" y="3727119"/>
                  </a:lnTo>
                  <a:lnTo>
                    <a:pt x="6420332" y="3768369"/>
                  </a:lnTo>
                  <a:lnTo>
                    <a:pt x="6408458" y="3811587"/>
                  </a:lnTo>
                  <a:lnTo>
                    <a:pt x="6401130" y="3856520"/>
                  </a:lnTo>
                  <a:lnTo>
                    <a:pt x="6398641" y="3902887"/>
                  </a:lnTo>
                  <a:lnTo>
                    <a:pt x="6401130" y="3949255"/>
                  </a:lnTo>
                  <a:lnTo>
                    <a:pt x="6408458" y="3994175"/>
                  </a:lnTo>
                  <a:lnTo>
                    <a:pt x="6420332" y="4037406"/>
                  </a:lnTo>
                  <a:lnTo>
                    <a:pt x="6436512" y="4078655"/>
                  </a:lnTo>
                  <a:lnTo>
                    <a:pt x="6456743" y="4117683"/>
                  </a:lnTo>
                  <a:lnTo>
                    <a:pt x="6480746" y="4154220"/>
                  </a:lnTo>
                  <a:lnTo>
                    <a:pt x="6508280" y="4188028"/>
                  </a:lnTo>
                  <a:lnTo>
                    <a:pt x="6539077" y="4218813"/>
                  </a:lnTo>
                  <a:lnTo>
                    <a:pt x="6572872" y="4246346"/>
                  </a:lnTo>
                  <a:lnTo>
                    <a:pt x="6609410" y="4270362"/>
                  </a:lnTo>
                  <a:lnTo>
                    <a:pt x="6648450" y="4290580"/>
                  </a:lnTo>
                  <a:lnTo>
                    <a:pt x="6689699" y="4306760"/>
                  </a:lnTo>
                  <a:lnTo>
                    <a:pt x="6732918" y="4318647"/>
                  </a:lnTo>
                  <a:lnTo>
                    <a:pt x="6777837" y="4325963"/>
                  </a:lnTo>
                  <a:lnTo>
                    <a:pt x="6824218" y="4328465"/>
                  </a:lnTo>
                  <a:lnTo>
                    <a:pt x="6870586" y="4325963"/>
                  </a:lnTo>
                  <a:lnTo>
                    <a:pt x="6915518" y="4318647"/>
                  </a:lnTo>
                  <a:lnTo>
                    <a:pt x="6958736" y="4306760"/>
                  </a:lnTo>
                  <a:lnTo>
                    <a:pt x="6999986" y="4290580"/>
                  </a:lnTo>
                  <a:lnTo>
                    <a:pt x="7039013" y="4270362"/>
                  </a:lnTo>
                  <a:lnTo>
                    <a:pt x="7075564" y="4246346"/>
                  </a:lnTo>
                  <a:lnTo>
                    <a:pt x="7109358" y="4218813"/>
                  </a:lnTo>
                  <a:lnTo>
                    <a:pt x="7140156" y="4188028"/>
                  </a:lnTo>
                  <a:lnTo>
                    <a:pt x="7167689" y="4154220"/>
                  </a:lnTo>
                  <a:lnTo>
                    <a:pt x="7191692" y="4117683"/>
                  </a:lnTo>
                  <a:lnTo>
                    <a:pt x="7211923" y="4078655"/>
                  </a:lnTo>
                  <a:lnTo>
                    <a:pt x="7228103" y="4037406"/>
                  </a:lnTo>
                  <a:lnTo>
                    <a:pt x="7239990" y="3994175"/>
                  </a:lnTo>
                  <a:lnTo>
                    <a:pt x="7247306" y="3949255"/>
                  </a:lnTo>
                  <a:lnTo>
                    <a:pt x="7249808" y="3902887"/>
                  </a:lnTo>
                  <a:close/>
                </a:path>
                <a:path w="8724265" h="4328795">
                  <a:moveTo>
                    <a:pt x="8724100" y="818083"/>
                  </a:moveTo>
                  <a:lnTo>
                    <a:pt x="8721598" y="771715"/>
                  </a:lnTo>
                  <a:lnTo>
                    <a:pt x="8714283" y="726795"/>
                  </a:lnTo>
                  <a:lnTo>
                    <a:pt x="8702396" y="683577"/>
                  </a:lnTo>
                  <a:lnTo>
                    <a:pt x="8686216" y="642315"/>
                  </a:lnTo>
                  <a:lnTo>
                    <a:pt x="8665985" y="603288"/>
                  </a:lnTo>
                  <a:lnTo>
                    <a:pt x="8641982" y="566750"/>
                  </a:lnTo>
                  <a:lnTo>
                    <a:pt x="8614448" y="532955"/>
                  </a:lnTo>
                  <a:lnTo>
                    <a:pt x="8583651" y="502158"/>
                  </a:lnTo>
                  <a:lnTo>
                    <a:pt x="8549856" y="474624"/>
                  </a:lnTo>
                  <a:lnTo>
                    <a:pt x="8513305" y="450621"/>
                  </a:lnTo>
                  <a:lnTo>
                    <a:pt x="8474278" y="430390"/>
                  </a:lnTo>
                  <a:lnTo>
                    <a:pt x="8433029" y="414210"/>
                  </a:lnTo>
                  <a:lnTo>
                    <a:pt x="8389810" y="402323"/>
                  </a:lnTo>
                  <a:lnTo>
                    <a:pt x="8344878" y="395008"/>
                  </a:lnTo>
                  <a:lnTo>
                    <a:pt x="8298510" y="392506"/>
                  </a:lnTo>
                  <a:lnTo>
                    <a:pt x="8252130" y="395008"/>
                  </a:lnTo>
                  <a:lnTo>
                    <a:pt x="8207210" y="402323"/>
                  </a:lnTo>
                  <a:lnTo>
                    <a:pt x="8163992" y="414210"/>
                  </a:lnTo>
                  <a:lnTo>
                    <a:pt x="8122742" y="430390"/>
                  </a:lnTo>
                  <a:lnTo>
                    <a:pt x="8083702" y="450621"/>
                  </a:lnTo>
                  <a:lnTo>
                    <a:pt x="8047164" y="474624"/>
                  </a:lnTo>
                  <a:lnTo>
                    <a:pt x="8013370" y="502158"/>
                  </a:lnTo>
                  <a:lnTo>
                    <a:pt x="7982572" y="532955"/>
                  </a:lnTo>
                  <a:lnTo>
                    <a:pt x="7955039" y="566750"/>
                  </a:lnTo>
                  <a:lnTo>
                    <a:pt x="7931036" y="603288"/>
                  </a:lnTo>
                  <a:lnTo>
                    <a:pt x="7910804" y="642315"/>
                  </a:lnTo>
                  <a:lnTo>
                    <a:pt x="7894625" y="683577"/>
                  </a:lnTo>
                  <a:lnTo>
                    <a:pt x="7882750" y="726795"/>
                  </a:lnTo>
                  <a:lnTo>
                    <a:pt x="7875422" y="771715"/>
                  </a:lnTo>
                  <a:lnTo>
                    <a:pt x="7872933" y="818083"/>
                  </a:lnTo>
                  <a:lnTo>
                    <a:pt x="7875422" y="864463"/>
                  </a:lnTo>
                  <a:lnTo>
                    <a:pt x="7882750" y="909383"/>
                  </a:lnTo>
                  <a:lnTo>
                    <a:pt x="7894625" y="952601"/>
                  </a:lnTo>
                  <a:lnTo>
                    <a:pt x="7910804" y="993851"/>
                  </a:lnTo>
                  <a:lnTo>
                    <a:pt x="7931036" y="1032891"/>
                  </a:lnTo>
                  <a:lnTo>
                    <a:pt x="7955039" y="1069428"/>
                  </a:lnTo>
                  <a:lnTo>
                    <a:pt x="7982572" y="1103223"/>
                  </a:lnTo>
                  <a:lnTo>
                    <a:pt x="8013370" y="1134021"/>
                  </a:lnTo>
                  <a:lnTo>
                    <a:pt x="8047164" y="1161554"/>
                  </a:lnTo>
                  <a:lnTo>
                    <a:pt x="8083702" y="1185557"/>
                  </a:lnTo>
                  <a:lnTo>
                    <a:pt x="8122742" y="1205788"/>
                  </a:lnTo>
                  <a:lnTo>
                    <a:pt x="8163992" y="1221968"/>
                  </a:lnTo>
                  <a:lnTo>
                    <a:pt x="8207210" y="1233843"/>
                  </a:lnTo>
                  <a:lnTo>
                    <a:pt x="8252130" y="1241171"/>
                  </a:lnTo>
                  <a:lnTo>
                    <a:pt x="8298510" y="1243660"/>
                  </a:lnTo>
                  <a:lnTo>
                    <a:pt x="8344878" y="1241171"/>
                  </a:lnTo>
                  <a:lnTo>
                    <a:pt x="8389810" y="1233843"/>
                  </a:lnTo>
                  <a:lnTo>
                    <a:pt x="8433029" y="1221968"/>
                  </a:lnTo>
                  <a:lnTo>
                    <a:pt x="8474278" y="1205788"/>
                  </a:lnTo>
                  <a:lnTo>
                    <a:pt x="8513305" y="1185557"/>
                  </a:lnTo>
                  <a:lnTo>
                    <a:pt x="8549856" y="1161554"/>
                  </a:lnTo>
                  <a:lnTo>
                    <a:pt x="8583651" y="1134021"/>
                  </a:lnTo>
                  <a:lnTo>
                    <a:pt x="8614448" y="1103223"/>
                  </a:lnTo>
                  <a:lnTo>
                    <a:pt x="8641982" y="1069428"/>
                  </a:lnTo>
                  <a:lnTo>
                    <a:pt x="8665985" y="1032891"/>
                  </a:lnTo>
                  <a:lnTo>
                    <a:pt x="8686216" y="993851"/>
                  </a:lnTo>
                  <a:lnTo>
                    <a:pt x="8702396" y="952601"/>
                  </a:lnTo>
                  <a:lnTo>
                    <a:pt x="8714283" y="909383"/>
                  </a:lnTo>
                  <a:lnTo>
                    <a:pt x="8721598" y="864463"/>
                  </a:lnTo>
                  <a:lnTo>
                    <a:pt x="8724100" y="818083"/>
                  </a:lnTo>
                  <a:close/>
                </a:path>
              </a:pathLst>
            </a:custGeom>
            <a:solidFill>
              <a:srgbClr val="942C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4641316" y="1817301"/>
            <a:ext cx="4826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45" dirty="0">
                <a:solidFill>
                  <a:srgbClr val="FFFFFF"/>
                </a:solidFill>
              </a:rPr>
              <a:t>2</a:t>
            </a:r>
            <a:r>
              <a:rPr sz="1600" spc="-45" dirty="0">
                <a:solidFill>
                  <a:srgbClr val="FFFFFF"/>
                </a:solidFill>
              </a:rPr>
              <a:t>0</a:t>
            </a:r>
            <a:r>
              <a:rPr sz="1600" spc="-35" dirty="0">
                <a:solidFill>
                  <a:srgbClr val="FFFFFF"/>
                </a:solidFill>
              </a:rPr>
              <a:t>1</a:t>
            </a:r>
            <a:r>
              <a:rPr sz="1600" spc="60" dirty="0">
                <a:solidFill>
                  <a:srgbClr val="FFFFFF"/>
                </a:solidFill>
              </a:rPr>
              <a:t>5</a:t>
            </a:r>
            <a:endParaRPr sz="1600"/>
          </a:p>
        </p:txBody>
      </p:sp>
      <p:sp>
        <p:nvSpPr>
          <p:cNvPr id="17" name="object 17"/>
          <p:cNvSpPr/>
          <p:nvPr/>
        </p:nvSpPr>
        <p:spPr>
          <a:xfrm>
            <a:off x="9987743" y="3587577"/>
            <a:ext cx="552450" cy="552450"/>
          </a:xfrm>
          <a:custGeom>
            <a:avLst/>
            <a:gdLst/>
            <a:ahLst/>
            <a:cxnLst/>
            <a:rect l="l" t="t" r="r" b="b"/>
            <a:pathLst>
              <a:path w="552450" h="552450">
                <a:moveTo>
                  <a:pt x="276097" y="0"/>
                </a:moveTo>
                <a:lnTo>
                  <a:pt x="226467" y="4448"/>
                </a:lnTo>
                <a:lnTo>
                  <a:pt x="179756" y="17274"/>
                </a:lnTo>
                <a:lnTo>
                  <a:pt x="136744" y="37697"/>
                </a:lnTo>
                <a:lnTo>
                  <a:pt x="98209" y="64938"/>
                </a:lnTo>
                <a:lnTo>
                  <a:pt x="64933" y="98217"/>
                </a:lnTo>
                <a:lnTo>
                  <a:pt x="37694" y="136753"/>
                </a:lnTo>
                <a:lnTo>
                  <a:pt x="17272" y="179767"/>
                </a:lnTo>
                <a:lnTo>
                  <a:pt x="4448" y="226480"/>
                </a:lnTo>
                <a:lnTo>
                  <a:pt x="0" y="276110"/>
                </a:lnTo>
                <a:lnTo>
                  <a:pt x="4448" y="325741"/>
                </a:lnTo>
                <a:lnTo>
                  <a:pt x="17272" y="372453"/>
                </a:lnTo>
                <a:lnTo>
                  <a:pt x="37694" y="415467"/>
                </a:lnTo>
                <a:lnTo>
                  <a:pt x="64933" y="454004"/>
                </a:lnTo>
                <a:lnTo>
                  <a:pt x="98209" y="487282"/>
                </a:lnTo>
                <a:lnTo>
                  <a:pt x="136744" y="514523"/>
                </a:lnTo>
                <a:lnTo>
                  <a:pt x="179756" y="534946"/>
                </a:lnTo>
                <a:lnTo>
                  <a:pt x="226467" y="547772"/>
                </a:lnTo>
                <a:lnTo>
                  <a:pt x="276097" y="552221"/>
                </a:lnTo>
                <a:lnTo>
                  <a:pt x="325731" y="547772"/>
                </a:lnTo>
                <a:lnTo>
                  <a:pt x="372445" y="534946"/>
                </a:lnTo>
                <a:lnTo>
                  <a:pt x="415460" y="514523"/>
                </a:lnTo>
                <a:lnTo>
                  <a:pt x="453996" y="487282"/>
                </a:lnTo>
                <a:lnTo>
                  <a:pt x="487274" y="454004"/>
                </a:lnTo>
                <a:lnTo>
                  <a:pt x="514513" y="415467"/>
                </a:lnTo>
                <a:lnTo>
                  <a:pt x="534935" y="372453"/>
                </a:lnTo>
                <a:lnTo>
                  <a:pt x="547760" y="325741"/>
                </a:lnTo>
                <a:lnTo>
                  <a:pt x="552208" y="276110"/>
                </a:lnTo>
                <a:lnTo>
                  <a:pt x="547760" y="226480"/>
                </a:lnTo>
                <a:lnTo>
                  <a:pt x="534935" y="179767"/>
                </a:lnTo>
                <a:lnTo>
                  <a:pt x="514513" y="136753"/>
                </a:lnTo>
                <a:lnTo>
                  <a:pt x="487274" y="98217"/>
                </a:lnTo>
                <a:lnTo>
                  <a:pt x="453996" y="64938"/>
                </a:lnTo>
                <a:lnTo>
                  <a:pt x="415460" y="37697"/>
                </a:lnTo>
                <a:lnTo>
                  <a:pt x="372445" y="17274"/>
                </a:lnTo>
                <a:lnTo>
                  <a:pt x="325731" y="4448"/>
                </a:lnTo>
                <a:lnTo>
                  <a:pt x="276097" y="0"/>
                </a:lnTo>
                <a:close/>
              </a:path>
            </a:pathLst>
          </a:custGeom>
          <a:solidFill>
            <a:srgbClr val="942C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0022569" y="3723994"/>
            <a:ext cx="49085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4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600" b="1" spc="-45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1600" b="1" spc="-3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00" b="1" spc="125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16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197662" y="7301718"/>
            <a:ext cx="13843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latin typeface="Arial"/>
                <a:cs typeface="Arial"/>
              </a:rPr>
              <a:t>27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00508" y="48434"/>
            <a:ext cx="3649979" cy="19062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300" spc="409" dirty="0">
                <a:solidFill>
                  <a:srgbClr val="942C31"/>
                </a:solidFill>
              </a:rPr>
              <a:t>2</a:t>
            </a:r>
            <a:r>
              <a:rPr sz="12300" spc="-310" dirty="0">
                <a:solidFill>
                  <a:srgbClr val="942C31"/>
                </a:solidFill>
              </a:rPr>
              <a:t>0</a:t>
            </a:r>
            <a:r>
              <a:rPr sz="12300" spc="-235" dirty="0">
                <a:solidFill>
                  <a:srgbClr val="942C31"/>
                </a:solidFill>
              </a:rPr>
              <a:t>1</a:t>
            </a:r>
            <a:r>
              <a:rPr sz="12300" spc="1300" dirty="0">
                <a:solidFill>
                  <a:srgbClr val="942C31"/>
                </a:solidFill>
              </a:rPr>
              <a:t>8</a:t>
            </a:r>
            <a:endParaRPr sz="12300"/>
          </a:p>
        </p:txBody>
      </p:sp>
      <p:sp>
        <p:nvSpPr>
          <p:cNvPr id="3" name="object 3"/>
          <p:cNvSpPr txBox="1"/>
          <p:nvPr/>
        </p:nvSpPr>
        <p:spPr>
          <a:xfrm>
            <a:off x="76300" y="1163372"/>
            <a:ext cx="4829175" cy="159575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280"/>
              </a:spcBef>
            </a:pPr>
            <a:r>
              <a:rPr sz="1000" b="1" spc="40" dirty="0">
                <a:solidFill>
                  <a:srgbClr val="942C31"/>
                </a:solidFill>
                <a:latin typeface="Arial"/>
                <a:cs typeface="Arial"/>
              </a:rPr>
              <a:t>April</a:t>
            </a:r>
            <a:r>
              <a:rPr sz="1000" b="1" spc="5" dirty="0">
                <a:solidFill>
                  <a:srgbClr val="942C31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942C31"/>
                </a:solidFill>
                <a:latin typeface="Arial"/>
                <a:cs typeface="Arial"/>
              </a:rPr>
              <a:t>2016:</a:t>
            </a:r>
            <a:r>
              <a:rPr sz="1000" b="1" spc="5" dirty="0">
                <a:solidFill>
                  <a:srgbClr val="942C31"/>
                </a:solidFill>
                <a:latin typeface="Arial"/>
                <a:cs typeface="Arial"/>
              </a:rPr>
              <a:t> </a:t>
            </a:r>
            <a:r>
              <a:rPr sz="1000" b="1" spc="50" dirty="0">
                <a:solidFill>
                  <a:srgbClr val="942C31"/>
                </a:solidFill>
                <a:latin typeface="Arial"/>
                <a:cs typeface="Arial"/>
              </a:rPr>
              <a:t>Victory</a:t>
            </a:r>
            <a:r>
              <a:rPr sz="1000" b="1" spc="5" dirty="0">
                <a:solidFill>
                  <a:srgbClr val="942C31"/>
                </a:solidFill>
                <a:latin typeface="Arial"/>
                <a:cs typeface="Arial"/>
              </a:rPr>
              <a:t> </a:t>
            </a:r>
            <a:r>
              <a:rPr sz="1000" b="1" spc="55" dirty="0">
                <a:solidFill>
                  <a:srgbClr val="942C31"/>
                </a:solidFill>
                <a:latin typeface="Arial"/>
                <a:cs typeface="Arial"/>
              </a:rPr>
              <a:t>against</a:t>
            </a:r>
            <a:r>
              <a:rPr sz="1000" b="1" spc="5" dirty="0">
                <a:solidFill>
                  <a:srgbClr val="942C31"/>
                </a:solidFill>
                <a:latin typeface="Arial"/>
                <a:cs typeface="Arial"/>
              </a:rPr>
              <a:t> </a:t>
            </a:r>
            <a:r>
              <a:rPr sz="1000" b="1" spc="55" dirty="0">
                <a:solidFill>
                  <a:srgbClr val="942C31"/>
                </a:solidFill>
                <a:latin typeface="Arial"/>
                <a:cs typeface="Arial"/>
              </a:rPr>
              <a:t>Military</a:t>
            </a:r>
            <a:r>
              <a:rPr sz="1000" b="1" spc="5" dirty="0">
                <a:solidFill>
                  <a:srgbClr val="942C31"/>
                </a:solidFill>
                <a:latin typeface="Arial"/>
                <a:cs typeface="Arial"/>
              </a:rPr>
              <a:t> </a:t>
            </a:r>
            <a:r>
              <a:rPr sz="1000" b="1" spc="45" dirty="0">
                <a:solidFill>
                  <a:srgbClr val="942C31"/>
                </a:solidFill>
                <a:latin typeface="Arial"/>
                <a:cs typeface="Arial"/>
              </a:rPr>
              <a:t>Grade</a:t>
            </a:r>
            <a:r>
              <a:rPr sz="1000" b="1" spc="5" dirty="0">
                <a:solidFill>
                  <a:srgbClr val="942C31"/>
                </a:solidFill>
                <a:latin typeface="Arial"/>
                <a:cs typeface="Arial"/>
              </a:rPr>
              <a:t> </a:t>
            </a:r>
            <a:r>
              <a:rPr sz="1000" b="1" spc="65" dirty="0">
                <a:solidFill>
                  <a:srgbClr val="942C31"/>
                </a:solidFill>
                <a:latin typeface="Arial"/>
                <a:cs typeface="Arial"/>
              </a:rPr>
              <a:t>Weapons</a:t>
            </a:r>
            <a:r>
              <a:rPr sz="1000" b="1" spc="5" dirty="0">
                <a:solidFill>
                  <a:srgbClr val="942C31"/>
                </a:solidFill>
                <a:latin typeface="Arial"/>
                <a:cs typeface="Arial"/>
              </a:rPr>
              <a:t> </a:t>
            </a:r>
            <a:r>
              <a:rPr sz="1000" b="1" spc="50" dirty="0">
                <a:solidFill>
                  <a:srgbClr val="942C31"/>
                </a:solidFill>
                <a:latin typeface="Arial"/>
                <a:cs typeface="Arial"/>
              </a:rPr>
              <a:t>in</a:t>
            </a:r>
            <a:r>
              <a:rPr sz="1000" b="1" spc="10" dirty="0">
                <a:solidFill>
                  <a:srgbClr val="942C31"/>
                </a:solidFill>
                <a:latin typeface="Arial"/>
                <a:cs typeface="Arial"/>
              </a:rPr>
              <a:t> </a:t>
            </a:r>
            <a:r>
              <a:rPr sz="1000" b="1" spc="20" dirty="0">
                <a:solidFill>
                  <a:srgbClr val="942C31"/>
                </a:solidFill>
                <a:latin typeface="Arial"/>
                <a:cs typeface="Arial"/>
              </a:rPr>
              <a:t>Schools</a:t>
            </a:r>
            <a:endParaRPr sz="1000">
              <a:latin typeface="Arial"/>
              <a:cs typeface="Arial"/>
            </a:endParaRPr>
          </a:p>
          <a:p>
            <a:pPr marL="21590" marR="5080" algn="just">
              <a:lnSpc>
                <a:spcPct val="100000"/>
              </a:lnSpc>
              <a:spcBef>
                <a:spcPts val="180"/>
              </a:spcBef>
            </a:pP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After</a:t>
            </a:r>
            <a:r>
              <a:rPr sz="1000" spc="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20" dirty="0">
                <a:solidFill>
                  <a:srgbClr val="231F20"/>
                </a:solidFill>
                <a:latin typeface="Arial Unicode MS"/>
                <a:cs typeface="Arial Unicode MS"/>
              </a:rPr>
              <a:t>two</a:t>
            </a:r>
            <a:r>
              <a:rPr sz="1000" spc="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20" dirty="0">
                <a:solidFill>
                  <a:srgbClr val="231F20"/>
                </a:solidFill>
                <a:latin typeface="Arial Unicode MS"/>
                <a:cs typeface="Arial Unicode MS"/>
              </a:rPr>
              <a:t>years,</a:t>
            </a:r>
            <a:r>
              <a:rPr sz="1000" spc="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</a:t>
            </a:r>
            <a:r>
              <a:rPr sz="1000" spc="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Labor</a:t>
            </a:r>
            <a:r>
              <a:rPr sz="1000" spc="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10" dirty="0">
                <a:solidFill>
                  <a:srgbClr val="231F20"/>
                </a:solidFill>
                <a:latin typeface="Arial Unicode MS"/>
                <a:cs typeface="Arial Unicode MS"/>
              </a:rPr>
              <a:t>Community</a:t>
            </a:r>
            <a:r>
              <a:rPr sz="1000" spc="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Strategy</a:t>
            </a:r>
            <a:r>
              <a:rPr sz="1000" spc="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Center</a:t>
            </a:r>
            <a:r>
              <a:rPr sz="1000" spc="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wins</a:t>
            </a:r>
            <a:r>
              <a:rPr sz="1000" spc="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</a:t>
            </a:r>
            <a:r>
              <a:rPr sz="1000" spc="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00" dirty="0">
                <a:solidFill>
                  <a:srgbClr val="231F20"/>
                </a:solidFill>
                <a:latin typeface="Arial Unicode MS"/>
                <a:cs typeface="Arial Unicode MS"/>
              </a:rPr>
              <a:t>campaign 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to </a:t>
            </a:r>
            <a:r>
              <a:rPr sz="1000" spc="100" dirty="0">
                <a:solidFill>
                  <a:srgbClr val="231F20"/>
                </a:solidFill>
                <a:latin typeface="Arial Unicode MS"/>
                <a:cs typeface="Arial Unicode MS"/>
              </a:rPr>
              <a:t>end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 </a:t>
            </a:r>
            <a:r>
              <a:rPr sz="1000" spc="-15" dirty="0">
                <a:solidFill>
                  <a:srgbClr val="231F20"/>
                </a:solidFill>
                <a:latin typeface="Arial Unicode MS"/>
                <a:cs typeface="Arial Unicode MS"/>
              </a:rPr>
              <a:t>1033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Program in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 </a:t>
            </a:r>
            <a:r>
              <a:rPr sz="1000" spc="35" dirty="0">
                <a:solidFill>
                  <a:srgbClr val="231F20"/>
                </a:solidFill>
                <a:latin typeface="Arial Unicode MS"/>
                <a:cs typeface="Arial Unicode MS"/>
              </a:rPr>
              <a:t>Los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Angeles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Unified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School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District.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The  </a:t>
            </a:r>
            <a:r>
              <a:rPr sz="1000" spc="100" dirty="0">
                <a:solidFill>
                  <a:srgbClr val="231F20"/>
                </a:solidFill>
                <a:latin typeface="Arial Unicode MS"/>
                <a:cs typeface="Arial Unicode MS"/>
              </a:rPr>
              <a:t>campaign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took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root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after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Ferguson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Uprisings, </a:t>
            </a:r>
            <a:r>
              <a:rPr sz="1000" spc="120" dirty="0">
                <a:solidFill>
                  <a:srgbClr val="231F20"/>
                </a:solidFill>
                <a:latin typeface="Arial Unicode MS"/>
                <a:cs typeface="Arial Unicode MS"/>
              </a:rPr>
              <a:t>when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students</a:t>
            </a:r>
            <a:r>
              <a:rPr sz="1000" spc="-5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learned 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that the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same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military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grade weapons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used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to 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suppress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protests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in 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Ferguson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were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same weapons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in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hands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of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 </a:t>
            </a:r>
            <a:r>
              <a:rPr sz="1000" spc="40" dirty="0">
                <a:solidFill>
                  <a:srgbClr val="231F20"/>
                </a:solidFill>
                <a:latin typeface="Arial Unicode MS"/>
                <a:cs typeface="Arial Unicode MS"/>
              </a:rPr>
              <a:t>LAUSD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Police 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Department.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Through </a:t>
            </a:r>
            <a:r>
              <a:rPr sz="1000" spc="100" dirty="0">
                <a:solidFill>
                  <a:srgbClr val="231F20"/>
                </a:solidFill>
                <a:latin typeface="Arial Unicode MS"/>
                <a:cs typeface="Arial Unicode MS"/>
              </a:rPr>
              <a:t>student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organizing, </a:t>
            </a:r>
            <a:r>
              <a:rPr sz="1000" spc="40" dirty="0">
                <a:solidFill>
                  <a:srgbClr val="231F20"/>
                </a:solidFill>
                <a:latin typeface="Arial Unicode MS"/>
                <a:cs typeface="Arial Unicode MS"/>
              </a:rPr>
              <a:t>LAUSD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returned their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military 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weapons,</a:t>
            </a:r>
            <a:r>
              <a:rPr sz="100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</a:t>
            </a:r>
            <a:r>
              <a:rPr sz="1000" spc="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tanks,</a:t>
            </a:r>
            <a:r>
              <a:rPr sz="1000" spc="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grenade</a:t>
            </a:r>
            <a:r>
              <a:rPr sz="1000" spc="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launchers,</a:t>
            </a:r>
            <a:r>
              <a:rPr sz="100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and</a:t>
            </a:r>
            <a:r>
              <a:rPr sz="1000" spc="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0" dirty="0">
                <a:solidFill>
                  <a:srgbClr val="231F20"/>
                </a:solidFill>
                <a:latin typeface="Arial Unicode MS"/>
                <a:cs typeface="Arial Unicode MS"/>
              </a:rPr>
              <a:t>m-16s,</a:t>
            </a:r>
            <a:r>
              <a:rPr sz="1000" spc="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and</a:t>
            </a:r>
            <a:r>
              <a:rPr sz="1000" spc="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issued</a:t>
            </a:r>
            <a:r>
              <a:rPr sz="1000" spc="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an</a:t>
            </a:r>
            <a:r>
              <a:rPr sz="100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apology.  </a:t>
            </a:r>
            <a:r>
              <a:rPr sz="1000" spc="30" dirty="0">
                <a:solidFill>
                  <a:srgbClr val="231F20"/>
                </a:solidFill>
                <a:latin typeface="Arial Unicode MS"/>
                <a:cs typeface="Arial Unicode MS"/>
              </a:rPr>
              <a:t>As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of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September </a:t>
            </a:r>
            <a:r>
              <a:rPr sz="1000" dirty="0">
                <a:solidFill>
                  <a:srgbClr val="231F20"/>
                </a:solidFill>
                <a:latin typeface="Arial Unicode MS"/>
                <a:cs typeface="Arial Unicode MS"/>
              </a:rPr>
              <a:t>2014,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more than twenty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school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district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police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agencies  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received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military-grade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10" dirty="0">
                <a:solidFill>
                  <a:srgbClr val="231F20"/>
                </a:solidFill>
                <a:latin typeface="Arial Unicode MS"/>
                <a:cs typeface="Arial Unicode MS"/>
              </a:rPr>
              <a:t>equipment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10" dirty="0">
                <a:solidFill>
                  <a:srgbClr val="231F20"/>
                </a:solidFill>
                <a:latin typeface="Arial Unicode MS"/>
                <a:cs typeface="Arial Unicode MS"/>
              </a:rPr>
              <a:t>through</a:t>
            </a:r>
            <a:r>
              <a:rPr sz="1000" spc="-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program.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84543" y="1928420"/>
            <a:ext cx="4229735" cy="1075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ts val="1135"/>
              </a:lnSpc>
              <a:spcBef>
                <a:spcPts val="100"/>
              </a:spcBef>
            </a:pPr>
            <a:r>
              <a:rPr sz="1000" b="1" spc="55" dirty="0">
                <a:solidFill>
                  <a:srgbClr val="942C31"/>
                </a:solidFill>
                <a:latin typeface="Arial"/>
                <a:cs typeface="Arial"/>
              </a:rPr>
              <a:t>February </a:t>
            </a:r>
            <a:r>
              <a:rPr sz="1000" b="1" dirty="0">
                <a:solidFill>
                  <a:srgbClr val="942C31"/>
                </a:solidFill>
                <a:latin typeface="Arial"/>
                <a:cs typeface="Arial"/>
              </a:rPr>
              <a:t>2018: </a:t>
            </a:r>
            <a:r>
              <a:rPr sz="1000" b="1" spc="60" dirty="0">
                <a:solidFill>
                  <a:srgbClr val="942C31"/>
                </a:solidFill>
                <a:latin typeface="Arial"/>
                <a:cs typeface="Arial"/>
              </a:rPr>
              <a:t>Parkland</a:t>
            </a:r>
            <a:r>
              <a:rPr sz="1000" b="1" spc="-45" dirty="0">
                <a:solidFill>
                  <a:srgbClr val="942C31"/>
                </a:solidFill>
                <a:latin typeface="Arial"/>
                <a:cs typeface="Arial"/>
              </a:rPr>
              <a:t> </a:t>
            </a:r>
            <a:r>
              <a:rPr sz="1000" b="1" spc="55" dirty="0">
                <a:solidFill>
                  <a:srgbClr val="942C31"/>
                </a:solidFill>
                <a:latin typeface="Arial"/>
                <a:cs typeface="Arial"/>
              </a:rPr>
              <a:t>Shooting</a:t>
            </a:r>
            <a:endParaRPr sz="1000">
              <a:latin typeface="Arial"/>
              <a:cs typeface="Arial"/>
            </a:endParaRPr>
          </a:p>
          <a:p>
            <a:pPr marL="17145" algn="just">
              <a:lnSpc>
                <a:spcPts val="1135"/>
              </a:lnSpc>
            </a:pP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Seventeen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people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are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killed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by </a:t>
            </a:r>
            <a:r>
              <a:rPr sz="1000" spc="40" dirty="0">
                <a:solidFill>
                  <a:srgbClr val="231F20"/>
                </a:solidFill>
                <a:latin typeface="Arial Unicode MS"/>
                <a:cs typeface="Arial Unicode MS"/>
              </a:rPr>
              <a:t>a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former </a:t>
            </a:r>
            <a:r>
              <a:rPr sz="1000" spc="100" dirty="0">
                <a:solidFill>
                  <a:srgbClr val="231F20"/>
                </a:solidFill>
                <a:latin typeface="Arial Unicode MS"/>
                <a:cs typeface="Arial Unicode MS"/>
              </a:rPr>
              <a:t>student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at</a:t>
            </a:r>
            <a:r>
              <a:rPr sz="1000" spc="204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Marjory</a:t>
            </a:r>
            <a:endParaRPr sz="1000">
              <a:latin typeface="Arial Unicode MS"/>
              <a:cs typeface="Arial Unicode MS"/>
            </a:endParaRPr>
          </a:p>
          <a:p>
            <a:pPr marL="17145" marR="5080" algn="just">
              <a:lnSpc>
                <a:spcPct val="100000"/>
              </a:lnSpc>
            </a:pP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Stoneman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Douglas </a:t>
            </a:r>
            <a:r>
              <a:rPr sz="1000" spc="100" dirty="0">
                <a:solidFill>
                  <a:srgbClr val="231F20"/>
                </a:solidFill>
                <a:latin typeface="Arial Unicode MS"/>
                <a:cs typeface="Arial Unicode MS"/>
              </a:rPr>
              <a:t>High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School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in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Broward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County,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Florida.  </a:t>
            </a:r>
            <a:r>
              <a:rPr sz="1000" spc="45" dirty="0">
                <a:solidFill>
                  <a:srgbClr val="231F20"/>
                </a:solidFill>
                <a:latin typeface="Arial Unicode MS"/>
                <a:cs typeface="Arial Unicode MS"/>
              </a:rPr>
              <a:t>Across</a:t>
            </a:r>
            <a:r>
              <a:rPr sz="1000" spc="-7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</a:t>
            </a:r>
            <a:r>
              <a:rPr sz="1000" spc="-6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country,</a:t>
            </a:r>
            <a:r>
              <a:rPr sz="1000" spc="-6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students</a:t>
            </a:r>
            <a:r>
              <a:rPr sz="1000" spc="-6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25" dirty="0">
                <a:solidFill>
                  <a:srgbClr val="231F20"/>
                </a:solidFill>
                <a:latin typeface="Arial Unicode MS"/>
                <a:cs typeface="Arial Unicode MS"/>
              </a:rPr>
              <a:t>say</a:t>
            </a:r>
            <a:r>
              <a:rPr sz="1000" spc="-6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#NeverAgain</a:t>
            </a:r>
            <a:r>
              <a:rPr sz="1000" spc="-6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and</a:t>
            </a:r>
            <a:r>
              <a:rPr sz="1000" spc="-6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14" dirty="0">
                <a:solidFill>
                  <a:srgbClr val="231F20"/>
                </a:solidFill>
                <a:latin typeface="Arial Unicode MS"/>
                <a:cs typeface="Arial Unicode MS"/>
              </a:rPr>
              <a:t>demand</a:t>
            </a:r>
            <a:r>
              <a:rPr sz="1000" spc="-6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better  </a:t>
            </a:r>
            <a:r>
              <a:rPr sz="1000" spc="125" dirty="0">
                <a:solidFill>
                  <a:srgbClr val="231F20"/>
                </a:solidFill>
                <a:latin typeface="Arial Unicode MS"/>
                <a:cs typeface="Arial Unicode MS"/>
              </a:rPr>
              <a:t>gun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safety 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laws </a:t>
            </a:r>
            <a:r>
              <a:rPr sz="1000" spc="130" dirty="0">
                <a:solidFill>
                  <a:srgbClr val="231F20"/>
                </a:solidFill>
                <a:latin typeface="Arial Unicode MS"/>
                <a:cs typeface="Arial Unicode MS"/>
              </a:rPr>
              <a:t>from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federal, state,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and 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local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legislators.</a:t>
            </a:r>
            <a:r>
              <a:rPr sz="1000" spc="-8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Legisla- 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tors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respond by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calling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for 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increased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militarization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of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schools   </a:t>
            </a:r>
            <a:r>
              <a:rPr sz="1000" spc="110" dirty="0">
                <a:solidFill>
                  <a:srgbClr val="231F20"/>
                </a:solidFill>
                <a:latin typeface="Arial Unicode MS"/>
                <a:cs typeface="Arial Unicode MS"/>
              </a:rPr>
              <a:t>through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arming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teachers</a:t>
            </a:r>
            <a:r>
              <a:rPr sz="1000" spc="-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and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funding</a:t>
            </a:r>
            <a:r>
              <a:rPr sz="1000" spc="-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more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school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police.</a:t>
            </a:r>
            <a:endParaRPr sz="1000">
              <a:latin typeface="Arial Unicode MS"/>
              <a:cs typeface="Arial Unicode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3179813"/>
            <a:ext cx="10098405" cy="4740275"/>
            <a:chOff x="0" y="3179813"/>
            <a:chExt cx="10098405" cy="4740275"/>
          </a:xfrm>
        </p:grpSpPr>
        <p:sp>
          <p:nvSpPr>
            <p:cNvPr id="6" name="object 6"/>
            <p:cNvSpPr/>
            <p:nvPr/>
          </p:nvSpPr>
          <p:spPr>
            <a:xfrm>
              <a:off x="4540" y="4411658"/>
              <a:ext cx="149852" cy="214361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91995" y="5024640"/>
              <a:ext cx="2950133" cy="289535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097130" y="6553365"/>
              <a:ext cx="2950146" cy="136663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448680" y="3298830"/>
              <a:ext cx="2685986" cy="257401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184508" y="3179813"/>
              <a:ext cx="2950159" cy="327073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3744347"/>
              <a:ext cx="10098405" cy="4175760"/>
            </a:xfrm>
            <a:custGeom>
              <a:avLst/>
              <a:gdLst/>
              <a:ahLst/>
              <a:cxnLst/>
              <a:rect l="l" t="t" r="r" b="b"/>
              <a:pathLst>
                <a:path w="10098405" h="4175759">
                  <a:moveTo>
                    <a:pt x="0" y="0"/>
                  </a:moveTo>
                  <a:lnTo>
                    <a:pt x="0" y="646036"/>
                  </a:lnTo>
                  <a:lnTo>
                    <a:pt x="9975418" y="4175658"/>
                  </a:lnTo>
                  <a:lnTo>
                    <a:pt x="10090404" y="4175658"/>
                  </a:lnTo>
                  <a:lnTo>
                    <a:pt x="10098265" y="35811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491970" y="4017187"/>
              <a:ext cx="5645785" cy="3816985"/>
            </a:xfrm>
            <a:custGeom>
              <a:avLst/>
              <a:gdLst/>
              <a:ahLst/>
              <a:cxnLst/>
              <a:rect l="l" t="t" r="r" b="b"/>
              <a:pathLst>
                <a:path w="5645784" h="3816984">
                  <a:moveTo>
                    <a:pt x="851154" y="1385443"/>
                  </a:moveTo>
                  <a:lnTo>
                    <a:pt x="848652" y="1339075"/>
                  </a:lnTo>
                  <a:lnTo>
                    <a:pt x="841336" y="1294155"/>
                  </a:lnTo>
                  <a:lnTo>
                    <a:pt x="829449" y="1250924"/>
                  </a:lnTo>
                  <a:lnTo>
                    <a:pt x="813269" y="1209675"/>
                  </a:lnTo>
                  <a:lnTo>
                    <a:pt x="793038" y="1170647"/>
                  </a:lnTo>
                  <a:lnTo>
                    <a:pt x="769035" y="1134110"/>
                  </a:lnTo>
                  <a:lnTo>
                    <a:pt x="741502" y="1100302"/>
                  </a:lnTo>
                  <a:lnTo>
                    <a:pt x="710704" y="1069517"/>
                  </a:lnTo>
                  <a:lnTo>
                    <a:pt x="676910" y="1041984"/>
                  </a:lnTo>
                  <a:lnTo>
                    <a:pt x="640359" y="1017968"/>
                  </a:lnTo>
                  <a:lnTo>
                    <a:pt x="601332" y="997750"/>
                  </a:lnTo>
                  <a:lnTo>
                    <a:pt x="560082" y="981570"/>
                  </a:lnTo>
                  <a:lnTo>
                    <a:pt x="516864" y="969683"/>
                  </a:lnTo>
                  <a:lnTo>
                    <a:pt x="471932" y="962367"/>
                  </a:lnTo>
                  <a:lnTo>
                    <a:pt x="425564" y="959866"/>
                  </a:lnTo>
                  <a:lnTo>
                    <a:pt x="379183" y="962367"/>
                  </a:lnTo>
                  <a:lnTo>
                    <a:pt x="334264" y="969683"/>
                  </a:lnTo>
                  <a:lnTo>
                    <a:pt x="291045" y="981570"/>
                  </a:lnTo>
                  <a:lnTo>
                    <a:pt x="249796" y="997750"/>
                  </a:lnTo>
                  <a:lnTo>
                    <a:pt x="210769" y="1017968"/>
                  </a:lnTo>
                  <a:lnTo>
                    <a:pt x="174218" y="1041984"/>
                  </a:lnTo>
                  <a:lnTo>
                    <a:pt x="140423" y="1069517"/>
                  </a:lnTo>
                  <a:lnTo>
                    <a:pt x="109626" y="1100302"/>
                  </a:lnTo>
                  <a:lnTo>
                    <a:pt x="82105" y="1134110"/>
                  </a:lnTo>
                  <a:lnTo>
                    <a:pt x="58089" y="1170647"/>
                  </a:lnTo>
                  <a:lnTo>
                    <a:pt x="37871" y="1209675"/>
                  </a:lnTo>
                  <a:lnTo>
                    <a:pt x="21691" y="1250924"/>
                  </a:lnTo>
                  <a:lnTo>
                    <a:pt x="9804" y="1294155"/>
                  </a:lnTo>
                  <a:lnTo>
                    <a:pt x="2489" y="1339075"/>
                  </a:lnTo>
                  <a:lnTo>
                    <a:pt x="0" y="1385443"/>
                  </a:lnTo>
                  <a:lnTo>
                    <a:pt x="2489" y="1431810"/>
                  </a:lnTo>
                  <a:lnTo>
                    <a:pt x="9804" y="1476743"/>
                  </a:lnTo>
                  <a:lnTo>
                    <a:pt x="21691" y="1519961"/>
                  </a:lnTo>
                  <a:lnTo>
                    <a:pt x="37871" y="1561211"/>
                  </a:lnTo>
                  <a:lnTo>
                    <a:pt x="58089" y="1600238"/>
                  </a:lnTo>
                  <a:lnTo>
                    <a:pt x="82105" y="1636788"/>
                  </a:lnTo>
                  <a:lnTo>
                    <a:pt x="109626" y="1670583"/>
                  </a:lnTo>
                  <a:lnTo>
                    <a:pt x="140423" y="1701380"/>
                  </a:lnTo>
                  <a:lnTo>
                    <a:pt x="174218" y="1728914"/>
                  </a:lnTo>
                  <a:lnTo>
                    <a:pt x="210769" y="1752917"/>
                  </a:lnTo>
                  <a:lnTo>
                    <a:pt x="249796" y="1773148"/>
                  </a:lnTo>
                  <a:lnTo>
                    <a:pt x="291045" y="1789328"/>
                  </a:lnTo>
                  <a:lnTo>
                    <a:pt x="334264" y="1801202"/>
                  </a:lnTo>
                  <a:lnTo>
                    <a:pt x="379183" y="1808530"/>
                  </a:lnTo>
                  <a:lnTo>
                    <a:pt x="425564" y="1811020"/>
                  </a:lnTo>
                  <a:lnTo>
                    <a:pt x="471932" y="1808530"/>
                  </a:lnTo>
                  <a:lnTo>
                    <a:pt x="516864" y="1801202"/>
                  </a:lnTo>
                  <a:lnTo>
                    <a:pt x="560082" y="1789328"/>
                  </a:lnTo>
                  <a:lnTo>
                    <a:pt x="601332" y="1773148"/>
                  </a:lnTo>
                  <a:lnTo>
                    <a:pt x="640359" y="1752917"/>
                  </a:lnTo>
                  <a:lnTo>
                    <a:pt x="676910" y="1728914"/>
                  </a:lnTo>
                  <a:lnTo>
                    <a:pt x="710704" y="1701380"/>
                  </a:lnTo>
                  <a:lnTo>
                    <a:pt x="741502" y="1670583"/>
                  </a:lnTo>
                  <a:lnTo>
                    <a:pt x="769035" y="1636788"/>
                  </a:lnTo>
                  <a:lnTo>
                    <a:pt x="793038" y="1600238"/>
                  </a:lnTo>
                  <a:lnTo>
                    <a:pt x="813269" y="1561211"/>
                  </a:lnTo>
                  <a:lnTo>
                    <a:pt x="829449" y="1519961"/>
                  </a:lnTo>
                  <a:lnTo>
                    <a:pt x="841336" y="1476743"/>
                  </a:lnTo>
                  <a:lnTo>
                    <a:pt x="848652" y="1431810"/>
                  </a:lnTo>
                  <a:lnTo>
                    <a:pt x="851154" y="1385443"/>
                  </a:lnTo>
                  <a:close/>
                </a:path>
                <a:path w="5645784" h="3816984">
                  <a:moveTo>
                    <a:pt x="3692537" y="1807476"/>
                  </a:moveTo>
                  <a:lnTo>
                    <a:pt x="3688092" y="1757845"/>
                  </a:lnTo>
                  <a:lnTo>
                    <a:pt x="3675265" y="1711134"/>
                  </a:lnTo>
                  <a:lnTo>
                    <a:pt x="3654844" y="1668119"/>
                  </a:lnTo>
                  <a:lnTo>
                    <a:pt x="3627602" y="1629587"/>
                  </a:lnTo>
                  <a:lnTo>
                    <a:pt x="3594328" y="1596301"/>
                  </a:lnTo>
                  <a:lnTo>
                    <a:pt x="3555784" y="1569072"/>
                  </a:lnTo>
                  <a:lnTo>
                    <a:pt x="3512769" y="1548650"/>
                  </a:lnTo>
                  <a:lnTo>
                    <a:pt x="3466058" y="1535823"/>
                  </a:lnTo>
                  <a:lnTo>
                    <a:pt x="3416427" y="1531378"/>
                  </a:lnTo>
                  <a:lnTo>
                    <a:pt x="3366795" y="1535823"/>
                  </a:lnTo>
                  <a:lnTo>
                    <a:pt x="3320084" y="1548650"/>
                  </a:lnTo>
                  <a:lnTo>
                    <a:pt x="3277070" y="1569072"/>
                  </a:lnTo>
                  <a:lnTo>
                    <a:pt x="3238538" y="1596301"/>
                  </a:lnTo>
                  <a:lnTo>
                    <a:pt x="3205264" y="1629587"/>
                  </a:lnTo>
                  <a:lnTo>
                    <a:pt x="3178022" y="1668119"/>
                  </a:lnTo>
                  <a:lnTo>
                    <a:pt x="3157601" y="1711134"/>
                  </a:lnTo>
                  <a:lnTo>
                    <a:pt x="3144774" y="1757845"/>
                  </a:lnTo>
                  <a:lnTo>
                    <a:pt x="3140329" y="1807476"/>
                  </a:lnTo>
                  <a:lnTo>
                    <a:pt x="3144774" y="1857108"/>
                  </a:lnTo>
                  <a:lnTo>
                    <a:pt x="3157601" y="1903818"/>
                  </a:lnTo>
                  <a:lnTo>
                    <a:pt x="3178022" y="1946833"/>
                  </a:lnTo>
                  <a:lnTo>
                    <a:pt x="3205264" y="1985365"/>
                  </a:lnTo>
                  <a:lnTo>
                    <a:pt x="3238538" y="2018652"/>
                  </a:lnTo>
                  <a:lnTo>
                    <a:pt x="3277070" y="2045881"/>
                  </a:lnTo>
                  <a:lnTo>
                    <a:pt x="3320084" y="2066315"/>
                  </a:lnTo>
                  <a:lnTo>
                    <a:pt x="3366795" y="2079129"/>
                  </a:lnTo>
                  <a:lnTo>
                    <a:pt x="3416427" y="2083587"/>
                  </a:lnTo>
                  <a:lnTo>
                    <a:pt x="3466058" y="2079129"/>
                  </a:lnTo>
                  <a:lnTo>
                    <a:pt x="3512769" y="2066315"/>
                  </a:lnTo>
                  <a:lnTo>
                    <a:pt x="3555784" y="2045881"/>
                  </a:lnTo>
                  <a:lnTo>
                    <a:pt x="3594328" y="2018652"/>
                  </a:lnTo>
                  <a:lnTo>
                    <a:pt x="3627602" y="1985365"/>
                  </a:lnTo>
                  <a:lnTo>
                    <a:pt x="3654844" y="1946833"/>
                  </a:lnTo>
                  <a:lnTo>
                    <a:pt x="3675265" y="1903818"/>
                  </a:lnTo>
                  <a:lnTo>
                    <a:pt x="3688092" y="1857108"/>
                  </a:lnTo>
                  <a:lnTo>
                    <a:pt x="3692537" y="1807476"/>
                  </a:lnTo>
                  <a:close/>
                </a:path>
                <a:path w="5645784" h="3816984">
                  <a:moveTo>
                    <a:pt x="5219979" y="425577"/>
                  </a:moveTo>
                  <a:lnTo>
                    <a:pt x="5217477" y="379209"/>
                  </a:lnTo>
                  <a:lnTo>
                    <a:pt x="5210162" y="334276"/>
                  </a:lnTo>
                  <a:lnTo>
                    <a:pt x="5198275" y="291058"/>
                  </a:lnTo>
                  <a:lnTo>
                    <a:pt x="5182095" y="249809"/>
                  </a:lnTo>
                  <a:lnTo>
                    <a:pt x="5161864" y="210781"/>
                  </a:lnTo>
                  <a:lnTo>
                    <a:pt x="5137861" y="174244"/>
                  </a:lnTo>
                  <a:lnTo>
                    <a:pt x="5110327" y="140436"/>
                  </a:lnTo>
                  <a:lnTo>
                    <a:pt x="5079530" y="109639"/>
                  </a:lnTo>
                  <a:lnTo>
                    <a:pt x="5045735" y="82118"/>
                  </a:lnTo>
                  <a:lnTo>
                    <a:pt x="5009185" y="58102"/>
                  </a:lnTo>
                  <a:lnTo>
                    <a:pt x="4970157" y="37884"/>
                  </a:lnTo>
                  <a:lnTo>
                    <a:pt x="4928908" y="21691"/>
                  </a:lnTo>
                  <a:lnTo>
                    <a:pt x="4885690" y="9817"/>
                  </a:lnTo>
                  <a:lnTo>
                    <a:pt x="4840757" y="2501"/>
                  </a:lnTo>
                  <a:lnTo>
                    <a:pt x="4794389" y="0"/>
                  </a:lnTo>
                  <a:lnTo>
                    <a:pt x="4748009" y="2501"/>
                  </a:lnTo>
                  <a:lnTo>
                    <a:pt x="4703089" y="9817"/>
                  </a:lnTo>
                  <a:lnTo>
                    <a:pt x="4659871" y="21691"/>
                  </a:lnTo>
                  <a:lnTo>
                    <a:pt x="4618609" y="37884"/>
                  </a:lnTo>
                  <a:lnTo>
                    <a:pt x="4579582" y="58102"/>
                  </a:lnTo>
                  <a:lnTo>
                    <a:pt x="4543044" y="82118"/>
                  </a:lnTo>
                  <a:lnTo>
                    <a:pt x="4509249" y="109639"/>
                  </a:lnTo>
                  <a:lnTo>
                    <a:pt x="4478452" y="140436"/>
                  </a:lnTo>
                  <a:lnTo>
                    <a:pt x="4450918" y="174244"/>
                  </a:lnTo>
                  <a:lnTo>
                    <a:pt x="4426915" y="210781"/>
                  </a:lnTo>
                  <a:lnTo>
                    <a:pt x="4406684" y="249809"/>
                  </a:lnTo>
                  <a:lnTo>
                    <a:pt x="4390504" y="291058"/>
                  </a:lnTo>
                  <a:lnTo>
                    <a:pt x="4378617" y="334276"/>
                  </a:lnTo>
                  <a:lnTo>
                    <a:pt x="4371302" y="379209"/>
                  </a:lnTo>
                  <a:lnTo>
                    <a:pt x="4368812" y="425577"/>
                  </a:lnTo>
                  <a:lnTo>
                    <a:pt x="4371302" y="471944"/>
                  </a:lnTo>
                  <a:lnTo>
                    <a:pt x="4378617" y="516877"/>
                  </a:lnTo>
                  <a:lnTo>
                    <a:pt x="4390504" y="560095"/>
                  </a:lnTo>
                  <a:lnTo>
                    <a:pt x="4406684" y="601345"/>
                  </a:lnTo>
                  <a:lnTo>
                    <a:pt x="4426915" y="640372"/>
                  </a:lnTo>
                  <a:lnTo>
                    <a:pt x="4450918" y="676922"/>
                  </a:lnTo>
                  <a:lnTo>
                    <a:pt x="4478452" y="710717"/>
                  </a:lnTo>
                  <a:lnTo>
                    <a:pt x="4509249" y="741514"/>
                  </a:lnTo>
                  <a:lnTo>
                    <a:pt x="4543044" y="769048"/>
                  </a:lnTo>
                  <a:lnTo>
                    <a:pt x="4579582" y="793051"/>
                  </a:lnTo>
                  <a:lnTo>
                    <a:pt x="4618609" y="813282"/>
                  </a:lnTo>
                  <a:lnTo>
                    <a:pt x="4659871" y="829462"/>
                  </a:lnTo>
                  <a:lnTo>
                    <a:pt x="4703089" y="841336"/>
                  </a:lnTo>
                  <a:lnTo>
                    <a:pt x="4748009" y="848652"/>
                  </a:lnTo>
                  <a:lnTo>
                    <a:pt x="4794389" y="851154"/>
                  </a:lnTo>
                  <a:lnTo>
                    <a:pt x="4840757" y="848652"/>
                  </a:lnTo>
                  <a:lnTo>
                    <a:pt x="4885690" y="841336"/>
                  </a:lnTo>
                  <a:lnTo>
                    <a:pt x="4928908" y="829462"/>
                  </a:lnTo>
                  <a:lnTo>
                    <a:pt x="4970157" y="813282"/>
                  </a:lnTo>
                  <a:lnTo>
                    <a:pt x="5009185" y="793051"/>
                  </a:lnTo>
                  <a:lnTo>
                    <a:pt x="5045735" y="769048"/>
                  </a:lnTo>
                  <a:lnTo>
                    <a:pt x="5079530" y="741514"/>
                  </a:lnTo>
                  <a:lnTo>
                    <a:pt x="5110327" y="710717"/>
                  </a:lnTo>
                  <a:lnTo>
                    <a:pt x="5137861" y="676922"/>
                  </a:lnTo>
                  <a:lnTo>
                    <a:pt x="5161864" y="640372"/>
                  </a:lnTo>
                  <a:lnTo>
                    <a:pt x="5182095" y="601345"/>
                  </a:lnTo>
                  <a:lnTo>
                    <a:pt x="5198275" y="560095"/>
                  </a:lnTo>
                  <a:lnTo>
                    <a:pt x="5210162" y="516877"/>
                  </a:lnTo>
                  <a:lnTo>
                    <a:pt x="5217477" y="471944"/>
                  </a:lnTo>
                  <a:lnTo>
                    <a:pt x="5219979" y="425577"/>
                  </a:lnTo>
                  <a:close/>
                </a:path>
                <a:path w="5645784" h="3816984">
                  <a:moveTo>
                    <a:pt x="5645543" y="3390989"/>
                  </a:moveTo>
                  <a:lnTo>
                    <a:pt x="5643054" y="3344621"/>
                  </a:lnTo>
                  <a:lnTo>
                    <a:pt x="5635726" y="3299701"/>
                  </a:lnTo>
                  <a:lnTo>
                    <a:pt x="5623852" y="3256470"/>
                  </a:lnTo>
                  <a:lnTo>
                    <a:pt x="5607672" y="3215221"/>
                  </a:lnTo>
                  <a:lnTo>
                    <a:pt x="5587441" y="3176193"/>
                  </a:lnTo>
                  <a:lnTo>
                    <a:pt x="5563438" y="3139656"/>
                  </a:lnTo>
                  <a:lnTo>
                    <a:pt x="5535904" y="3105848"/>
                  </a:lnTo>
                  <a:lnTo>
                    <a:pt x="5505107" y="3075063"/>
                  </a:lnTo>
                  <a:lnTo>
                    <a:pt x="5471312" y="3047530"/>
                  </a:lnTo>
                  <a:lnTo>
                    <a:pt x="5434762" y="3023514"/>
                  </a:lnTo>
                  <a:lnTo>
                    <a:pt x="5395734" y="3003296"/>
                  </a:lnTo>
                  <a:lnTo>
                    <a:pt x="5354485" y="2987116"/>
                  </a:lnTo>
                  <a:lnTo>
                    <a:pt x="5311267" y="2975229"/>
                  </a:lnTo>
                  <a:lnTo>
                    <a:pt x="5266347" y="2967913"/>
                  </a:lnTo>
                  <a:lnTo>
                    <a:pt x="5219966" y="2965412"/>
                  </a:lnTo>
                  <a:lnTo>
                    <a:pt x="5173599" y="2967913"/>
                  </a:lnTo>
                  <a:lnTo>
                    <a:pt x="5128679" y="2975229"/>
                  </a:lnTo>
                  <a:lnTo>
                    <a:pt x="5085448" y="2987116"/>
                  </a:lnTo>
                  <a:lnTo>
                    <a:pt x="5044198" y="3003296"/>
                  </a:lnTo>
                  <a:lnTo>
                    <a:pt x="5005171" y="3023514"/>
                  </a:lnTo>
                  <a:lnTo>
                    <a:pt x="4968621" y="3047530"/>
                  </a:lnTo>
                  <a:lnTo>
                    <a:pt x="4934826" y="3075063"/>
                  </a:lnTo>
                  <a:lnTo>
                    <a:pt x="4904029" y="3105848"/>
                  </a:lnTo>
                  <a:lnTo>
                    <a:pt x="4876495" y="3139656"/>
                  </a:lnTo>
                  <a:lnTo>
                    <a:pt x="4852492" y="3176193"/>
                  </a:lnTo>
                  <a:lnTo>
                    <a:pt x="4832261" y="3215221"/>
                  </a:lnTo>
                  <a:lnTo>
                    <a:pt x="4816081" y="3256470"/>
                  </a:lnTo>
                  <a:lnTo>
                    <a:pt x="4804194" y="3299701"/>
                  </a:lnTo>
                  <a:lnTo>
                    <a:pt x="4796879" y="3344621"/>
                  </a:lnTo>
                  <a:lnTo>
                    <a:pt x="4794377" y="3390989"/>
                  </a:lnTo>
                  <a:lnTo>
                    <a:pt x="4796879" y="3437369"/>
                  </a:lnTo>
                  <a:lnTo>
                    <a:pt x="4804194" y="3482289"/>
                  </a:lnTo>
                  <a:lnTo>
                    <a:pt x="4816081" y="3525507"/>
                  </a:lnTo>
                  <a:lnTo>
                    <a:pt x="4832261" y="3566769"/>
                  </a:lnTo>
                  <a:lnTo>
                    <a:pt x="4852492" y="3605796"/>
                  </a:lnTo>
                  <a:lnTo>
                    <a:pt x="4876495" y="3642347"/>
                  </a:lnTo>
                  <a:lnTo>
                    <a:pt x="4904029" y="3676142"/>
                  </a:lnTo>
                  <a:lnTo>
                    <a:pt x="4934826" y="3706939"/>
                  </a:lnTo>
                  <a:lnTo>
                    <a:pt x="4968621" y="3734473"/>
                  </a:lnTo>
                  <a:lnTo>
                    <a:pt x="5005171" y="3758476"/>
                  </a:lnTo>
                  <a:lnTo>
                    <a:pt x="5044198" y="3778707"/>
                  </a:lnTo>
                  <a:lnTo>
                    <a:pt x="5085448" y="3794887"/>
                  </a:lnTo>
                  <a:lnTo>
                    <a:pt x="5128679" y="3806761"/>
                  </a:lnTo>
                  <a:lnTo>
                    <a:pt x="5173599" y="3814089"/>
                  </a:lnTo>
                  <a:lnTo>
                    <a:pt x="5219966" y="3816578"/>
                  </a:lnTo>
                  <a:lnTo>
                    <a:pt x="5266347" y="3814089"/>
                  </a:lnTo>
                  <a:lnTo>
                    <a:pt x="5311267" y="3806761"/>
                  </a:lnTo>
                  <a:lnTo>
                    <a:pt x="5354485" y="3794887"/>
                  </a:lnTo>
                  <a:lnTo>
                    <a:pt x="5395734" y="3778707"/>
                  </a:lnTo>
                  <a:lnTo>
                    <a:pt x="5434762" y="3758476"/>
                  </a:lnTo>
                  <a:lnTo>
                    <a:pt x="5471312" y="3734473"/>
                  </a:lnTo>
                  <a:lnTo>
                    <a:pt x="5505107" y="3706939"/>
                  </a:lnTo>
                  <a:lnTo>
                    <a:pt x="5535904" y="3676142"/>
                  </a:lnTo>
                  <a:lnTo>
                    <a:pt x="5563438" y="3642347"/>
                  </a:lnTo>
                  <a:lnTo>
                    <a:pt x="5587441" y="3605796"/>
                  </a:lnTo>
                  <a:lnTo>
                    <a:pt x="5607672" y="3566769"/>
                  </a:lnTo>
                  <a:lnTo>
                    <a:pt x="5623852" y="3525507"/>
                  </a:lnTo>
                  <a:lnTo>
                    <a:pt x="5635726" y="3482289"/>
                  </a:lnTo>
                  <a:lnTo>
                    <a:pt x="5643054" y="3437369"/>
                  </a:lnTo>
                  <a:lnTo>
                    <a:pt x="5645543" y="3390989"/>
                  </a:lnTo>
                  <a:close/>
                </a:path>
              </a:pathLst>
            </a:custGeom>
            <a:solidFill>
              <a:srgbClr val="942C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654431" y="5684966"/>
            <a:ext cx="48768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4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600" b="1" spc="-45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1600" b="1" spc="-3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00" b="1" spc="1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r>
              <a:rPr dirty="0"/>
              <a:t>28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497662" y="947696"/>
            <a:ext cx="8281338" cy="54531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88655" y="7316976"/>
            <a:ext cx="636308" cy="1905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574278" y="7295920"/>
            <a:ext cx="3509010" cy="14160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00" spc="55" dirty="0">
                <a:solidFill>
                  <a:srgbClr val="231F20"/>
                </a:solidFill>
                <a:latin typeface="Arial Unicode MS"/>
                <a:cs typeface="Arial Unicode MS"/>
              </a:rPr>
              <a:t>We</a:t>
            </a:r>
            <a:r>
              <a:rPr sz="700" spc="-1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700" spc="50" dirty="0">
                <a:solidFill>
                  <a:srgbClr val="231F20"/>
                </a:solidFill>
                <a:latin typeface="Arial Unicode MS"/>
                <a:cs typeface="Arial Unicode MS"/>
              </a:rPr>
              <a:t>Came</a:t>
            </a:r>
            <a:r>
              <a:rPr sz="7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To </a:t>
            </a:r>
            <a:r>
              <a:rPr sz="700" spc="20" dirty="0">
                <a:solidFill>
                  <a:srgbClr val="231F20"/>
                </a:solidFill>
                <a:latin typeface="Arial Unicode MS"/>
                <a:cs typeface="Arial Unicode MS"/>
              </a:rPr>
              <a:t>Learn:</a:t>
            </a:r>
            <a:r>
              <a:rPr sz="700" spc="17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700" i="1" spc="-5" dirty="0">
                <a:solidFill>
                  <a:srgbClr val="231F20"/>
                </a:solidFill>
                <a:latin typeface="Verdana"/>
                <a:cs typeface="Verdana"/>
              </a:rPr>
              <a:t>School</a:t>
            </a:r>
            <a:r>
              <a:rPr sz="700" i="1" spc="-6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700" i="1" spc="10" dirty="0">
                <a:solidFill>
                  <a:srgbClr val="231F20"/>
                </a:solidFill>
                <a:latin typeface="Verdana"/>
                <a:cs typeface="Verdana"/>
              </a:rPr>
              <a:t>Police</a:t>
            </a:r>
            <a:r>
              <a:rPr sz="700" i="1" spc="-6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700" i="1" dirty="0">
                <a:solidFill>
                  <a:srgbClr val="231F20"/>
                </a:solidFill>
                <a:latin typeface="Verdana"/>
                <a:cs typeface="Verdana"/>
              </a:rPr>
              <a:t>Deny</a:t>
            </a:r>
            <a:r>
              <a:rPr sz="700" i="1" spc="-6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700" i="1" dirty="0">
                <a:solidFill>
                  <a:srgbClr val="231F20"/>
                </a:solidFill>
                <a:latin typeface="Verdana"/>
                <a:cs typeface="Verdana"/>
              </a:rPr>
              <a:t>Students</a:t>
            </a:r>
            <a:r>
              <a:rPr sz="700" i="1" spc="-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700" i="1" spc="-5" dirty="0">
                <a:solidFill>
                  <a:srgbClr val="231F20"/>
                </a:solidFill>
                <a:latin typeface="Verdana"/>
                <a:cs typeface="Verdana"/>
              </a:rPr>
              <a:t>of</a:t>
            </a:r>
            <a:r>
              <a:rPr sz="700" i="1" spc="-6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700" i="1" spc="-5" dirty="0">
                <a:solidFill>
                  <a:srgbClr val="231F20"/>
                </a:solidFill>
                <a:latin typeface="Verdana"/>
                <a:cs typeface="Verdana"/>
              </a:rPr>
              <a:t>Color</a:t>
            </a:r>
            <a:r>
              <a:rPr sz="700" i="1" spc="-6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700" i="1" spc="5" dirty="0">
                <a:solidFill>
                  <a:srgbClr val="231F20"/>
                </a:solidFill>
                <a:latin typeface="Verdana"/>
                <a:cs typeface="Verdana"/>
              </a:rPr>
              <a:t>Opportunity</a:t>
            </a:r>
            <a:r>
              <a:rPr sz="700" i="1" spc="-6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700" i="1" spc="-5" dirty="0">
                <a:solidFill>
                  <a:srgbClr val="231F20"/>
                </a:solidFill>
                <a:latin typeface="Verdana"/>
                <a:cs typeface="Verdana"/>
              </a:rPr>
              <a:t>to</a:t>
            </a:r>
            <a:r>
              <a:rPr sz="700" i="1" spc="-6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700" i="1" spc="10" dirty="0">
                <a:solidFill>
                  <a:srgbClr val="231F20"/>
                </a:solidFill>
                <a:latin typeface="Verdana"/>
                <a:cs typeface="Verdana"/>
              </a:rPr>
              <a:t>Learn</a:t>
            </a:r>
            <a:endParaRPr sz="700">
              <a:latin typeface="Verdana"/>
              <a:cs typeface="Verdan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r>
              <a:rPr dirty="0"/>
              <a:t>39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701800" y="1447800"/>
            <a:ext cx="7772400" cy="434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88655" y="7316976"/>
            <a:ext cx="636308" cy="1905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707137" y="7295920"/>
            <a:ext cx="1421130" cy="14160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00" spc="55" dirty="0">
                <a:solidFill>
                  <a:srgbClr val="231F20"/>
                </a:solidFill>
                <a:latin typeface="Arial Unicode MS"/>
                <a:cs typeface="Arial Unicode MS"/>
              </a:rPr>
              <a:t>We </a:t>
            </a:r>
            <a:r>
              <a:rPr sz="700" spc="50" dirty="0">
                <a:solidFill>
                  <a:srgbClr val="231F20"/>
                </a:solidFill>
                <a:latin typeface="Arial Unicode MS"/>
                <a:cs typeface="Arial Unicode MS"/>
              </a:rPr>
              <a:t>Came </a:t>
            </a:r>
            <a:r>
              <a:rPr sz="700" spc="-10" dirty="0">
                <a:solidFill>
                  <a:srgbClr val="231F20"/>
                </a:solidFill>
                <a:latin typeface="Arial Unicode MS"/>
                <a:cs typeface="Arial Unicode MS"/>
              </a:rPr>
              <a:t>To </a:t>
            </a:r>
            <a:r>
              <a:rPr sz="700" spc="20" dirty="0">
                <a:solidFill>
                  <a:srgbClr val="231F20"/>
                </a:solidFill>
                <a:latin typeface="Arial Unicode MS"/>
                <a:cs typeface="Arial Unicode MS"/>
              </a:rPr>
              <a:t>Learn: </a:t>
            </a:r>
            <a:r>
              <a:rPr sz="700" i="1" dirty="0">
                <a:solidFill>
                  <a:srgbClr val="231F20"/>
                </a:solidFill>
                <a:latin typeface="Verdana"/>
                <a:cs typeface="Verdana"/>
              </a:rPr>
              <a:t>Case</a:t>
            </a:r>
            <a:r>
              <a:rPr sz="700" i="1" spc="-11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700" i="1" spc="-10" dirty="0">
                <a:solidFill>
                  <a:srgbClr val="231F20"/>
                </a:solidFill>
                <a:latin typeface="Verdana"/>
                <a:cs typeface="Verdana"/>
              </a:rPr>
              <a:t>Study</a:t>
            </a:r>
            <a:endParaRPr sz="700">
              <a:latin typeface="Verdana"/>
              <a:cs typeface="Verdana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10172262" y="7311342"/>
            <a:ext cx="189229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53670" y="656822"/>
            <a:ext cx="8376636" cy="6711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r>
              <a:rPr dirty="0"/>
              <a:t>44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612022"/>
            <a:ext cx="10871999" cy="60935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88655" y="7316976"/>
            <a:ext cx="636308" cy="1905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348085" y="7308620"/>
            <a:ext cx="2665095" cy="14160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00" spc="55" dirty="0">
                <a:solidFill>
                  <a:srgbClr val="231F20"/>
                </a:solidFill>
                <a:latin typeface="Arial Unicode MS"/>
                <a:cs typeface="Arial Unicode MS"/>
              </a:rPr>
              <a:t>We</a:t>
            </a:r>
            <a:r>
              <a:rPr sz="700" spc="-1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700" spc="50" dirty="0">
                <a:solidFill>
                  <a:srgbClr val="231F20"/>
                </a:solidFill>
                <a:latin typeface="Arial Unicode MS"/>
                <a:cs typeface="Arial Unicode MS"/>
              </a:rPr>
              <a:t>Came</a:t>
            </a:r>
            <a:r>
              <a:rPr sz="7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To</a:t>
            </a:r>
            <a:r>
              <a:rPr sz="700" spc="-1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700" spc="20" dirty="0">
                <a:solidFill>
                  <a:srgbClr val="231F20"/>
                </a:solidFill>
                <a:latin typeface="Arial Unicode MS"/>
                <a:cs typeface="Arial Unicode MS"/>
              </a:rPr>
              <a:t>Learn:</a:t>
            </a:r>
            <a:r>
              <a:rPr sz="700" spc="17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700" i="1" spc="-5" dirty="0">
                <a:solidFill>
                  <a:srgbClr val="231F20"/>
                </a:solidFill>
                <a:latin typeface="Verdana"/>
                <a:cs typeface="Verdana"/>
              </a:rPr>
              <a:t>The</a:t>
            </a:r>
            <a:r>
              <a:rPr sz="700" i="1" spc="-6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700" i="1" dirty="0">
                <a:solidFill>
                  <a:srgbClr val="231F20"/>
                </a:solidFill>
                <a:latin typeface="Verdana"/>
                <a:cs typeface="Verdana"/>
              </a:rPr>
              <a:t>Institutionalization</a:t>
            </a:r>
            <a:r>
              <a:rPr sz="700" i="1" spc="-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700" i="1" spc="-5" dirty="0">
                <a:solidFill>
                  <a:srgbClr val="231F20"/>
                </a:solidFill>
                <a:latin typeface="Verdana"/>
                <a:cs typeface="Verdana"/>
              </a:rPr>
              <a:t>of</a:t>
            </a:r>
            <a:r>
              <a:rPr sz="700" i="1" spc="-6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700" i="1" spc="-5" dirty="0">
                <a:solidFill>
                  <a:srgbClr val="231F20"/>
                </a:solidFill>
                <a:latin typeface="Verdana"/>
                <a:cs typeface="Verdana"/>
              </a:rPr>
              <a:t>School</a:t>
            </a:r>
            <a:r>
              <a:rPr sz="700" i="1" spc="-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700" i="1" spc="10" dirty="0">
                <a:solidFill>
                  <a:srgbClr val="231F20"/>
                </a:solidFill>
                <a:latin typeface="Verdana"/>
                <a:cs typeface="Verdana"/>
              </a:rPr>
              <a:t>Police</a:t>
            </a:r>
            <a:endParaRPr sz="700">
              <a:latin typeface="Verdana"/>
              <a:cs typeface="Verdan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r>
              <a:rPr dirty="0"/>
              <a:t>48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779299" y="879467"/>
            <a:ext cx="2937510" cy="2215991"/>
          </a:xfrm>
        </p:spPr>
        <p:txBody>
          <a:bodyPr/>
          <a:lstStyle/>
          <a:p>
            <a:r>
              <a:rPr lang="en-US" altLang="en-US" dirty="0"/>
              <a:t>Student to Counselor Ratio</a:t>
            </a:r>
            <a:br>
              <a:rPr lang="en-US" altLang="en-US" dirty="0"/>
            </a:br>
            <a:r>
              <a:rPr lang="en-US" altLang="en-US" dirty="0"/>
              <a:t>2013-2014</a:t>
            </a:r>
          </a:p>
        </p:txBody>
      </p:sp>
      <p:graphicFrame>
        <p:nvGraphicFramePr>
          <p:cNvPr id="2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4447901"/>
              </p:ext>
            </p:extLst>
          </p:nvPr>
        </p:nvGraphicFramePr>
        <p:xfrm>
          <a:off x="482600" y="1828800"/>
          <a:ext cx="9701671" cy="5950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56551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1297444"/>
              </p:ext>
            </p:extLst>
          </p:nvPr>
        </p:nvGraphicFramePr>
        <p:xfrm>
          <a:off x="1092200" y="1447800"/>
          <a:ext cx="8610600" cy="492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Chart" r:id="rId3" imgW="6200851" imgH="4162598" progId="Excel.Chart.8">
                  <p:embed/>
                </p:oleObj>
              </mc:Choice>
              <mc:Fallback>
                <p:oleObj name="Chart" r:id="rId3" imgW="6200851" imgH="4162598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2200" y="1447800"/>
                        <a:ext cx="8610600" cy="492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87600" y="6375400"/>
            <a:ext cx="586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SROs: 			$58.98 million</a:t>
            </a:r>
          </a:p>
          <a:p>
            <a:r>
              <a:rPr lang="en-US" dirty="0"/>
              <a:t>Restorative Justice Programs: $2.95 million </a:t>
            </a:r>
          </a:p>
          <a:p>
            <a:r>
              <a:rPr lang="en-US" dirty="0"/>
              <a:t>Psychiatric Social Workers: 	$12.81 million  </a:t>
            </a:r>
          </a:p>
        </p:txBody>
      </p:sp>
    </p:spTree>
    <p:extLst>
      <p:ext uri="{BB962C8B-B14F-4D97-AF65-F5344CB8AC3E}">
        <p14:creationId xmlns:p14="http://schemas.microsoft.com/office/powerpoint/2010/main" val="3411245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ative-Land.ca | Our home on native land">
            <a:extLst>
              <a:ext uri="{FF2B5EF4-FFF2-40B4-BE49-F238E27FC236}">
                <a16:creationId xmlns:a16="http://schemas.microsoft.com/office/drawing/2014/main" id="{27B0CB36-B3D7-48CD-A49B-2336874EE9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904884"/>
            <a:ext cx="10871200" cy="611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B4EA03-110F-4FF2-9DCF-B9F36D16B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591" y="2611480"/>
            <a:ext cx="3748689" cy="1197289"/>
          </a:xfrm>
        </p:spPr>
        <p:txBody>
          <a:bodyPr>
            <a:normAutofit/>
          </a:bodyPr>
          <a:lstStyle/>
          <a:p>
            <a:pPr algn="ctr"/>
            <a:r>
              <a:rPr lang="en-US" sz="3210" dirty="0"/>
              <a:t>Land Acknowledgement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073D1-D2D6-4E5A-8D9E-1D48B93B8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0800" y="22412"/>
            <a:ext cx="8610600" cy="1828800"/>
          </a:xfrm>
        </p:spPr>
        <p:txBody>
          <a:bodyPr anchor="ctr">
            <a:noAutofit/>
          </a:bodyPr>
          <a:lstStyle/>
          <a:p>
            <a:pPr algn="ctr"/>
            <a:r>
              <a:rPr lang="en-US" sz="2800" b="1" dirty="0"/>
              <a:t>South Pasadena is on the land of the </a:t>
            </a:r>
            <a:r>
              <a:rPr lang="en-US" sz="2800" b="1" dirty="0" err="1"/>
              <a:t>Hahamog'na</a:t>
            </a:r>
            <a:r>
              <a:rPr lang="en-US" sz="2800" b="1" dirty="0"/>
              <a:t> tribe.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https://native-land.ca</a:t>
            </a:r>
          </a:p>
        </p:txBody>
      </p:sp>
    </p:spTree>
    <p:extLst>
      <p:ext uri="{BB962C8B-B14F-4D97-AF65-F5344CB8AC3E}">
        <p14:creationId xmlns:p14="http://schemas.microsoft.com/office/powerpoint/2010/main" val="1440229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38306" y="1636510"/>
            <a:ext cx="7079148" cy="43721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9908" y="3071513"/>
            <a:ext cx="0" cy="1771014"/>
          </a:xfrm>
          <a:custGeom>
            <a:avLst/>
            <a:gdLst/>
            <a:ahLst/>
            <a:cxnLst/>
            <a:rect l="l" t="t" r="r" b="b"/>
            <a:pathLst>
              <a:path h="1771014">
                <a:moveTo>
                  <a:pt x="0" y="1770852"/>
                </a:moveTo>
                <a:lnTo>
                  <a:pt x="0" y="0"/>
                </a:lnTo>
              </a:path>
            </a:pathLst>
          </a:custGeom>
          <a:ln w="91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36071" y="5468270"/>
            <a:ext cx="0" cy="1978660"/>
          </a:xfrm>
          <a:custGeom>
            <a:avLst/>
            <a:gdLst/>
            <a:ahLst/>
            <a:cxnLst/>
            <a:rect l="l" t="t" r="r" b="b"/>
            <a:pathLst>
              <a:path h="1978659">
                <a:moveTo>
                  <a:pt x="0" y="1978469"/>
                </a:moveTo>
                <a:lnTo>
                  <a:pt x="0" y="0"/>
                </a:lnTo>
              </a:path>
            </a:pathLst>
          </a:custGeom>
          <a:ln w="91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77278" y="3080672"/>
            <a:ext cx="0" cy="1771014"/>
          </a:xfrm>
          <a:custGeom>
            <a:avLst/>
            <a:gdLst/>
            <a:ahLst/>
            <a:cxnLst/>
            <a:rect l="l" t="t" r="r" b="b"/>
            <a:pathLst>
              <a:path h="1771014">
                <a:moveTo>
                  <a:pt x="0" y="1770852"/>
                </a:moveTo>
                <a:lnTo>
                  <a:pt x="0" y="0"/>
                </a:lnTo>
              </a:path>
            </a:pathLst>
          </a:custGeom>
          <a:ln w="91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11960" y="6008685"/>
            <a:ext cx="0" cy="1438275"/>
          </a:xfrm>
          <a:custGeom>
            <a:avLst/>
            <a:gdLst/>
            <a:ahLst/>
            <a:cxnLst/>
            <a:rect l="l" t="t" r="r" b="b"/>
            <a:pathLst>
              <a:path h="1438275">
                <a:moveTo>
                  <a:pt x="0" y="1438054"/>
                </a:moveTo>
                <a:lnTo>
                  <a:pt x="0" y="0"/>
                </a:lnTo>
              </a:path>
            </a:pathLst>
          </a:custGeom>
          <a:ln w="122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67307" y="6008685"/>
            <a:ext cx="0" cy="1649095"/>
          </a:xfrm>
          <a:custGeom>
            <a:avLst/>
            <a:gdLst/>
            <a:ahLst/>
            <a:cxnLst/>
            <a:rect l="l" t="t" r="r" b="b"/>
            <a:pathLst>
              <a:path h="1649095">
                <a:moveTo>
                  <a:pt x="0" y="1648724"/>
                </a:moveTo>
                <a:lnTo>
                  <a:pt x="0" y="0"/>
                </a:lnTo>
              </a:path>
            </a:pathLst>
          </a:custGeom>
          <a:ln w="91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750961" y="6008685"/>
            <a:ext cx="0" cy="1645920"/>
          </a:xfrm>
          <a:custGeom>
            <a:avLst/>
            <a:gdLst/>
            <a:ahLst/>
            <a:cxnLst/>
            <a:rect l="l" t="t" r="r" b="b"/>
            <a:pathLst>
              <a:path h="1645920">
                <a:moveTo>
                  <a:pt x="0" y="1645671"/>
                </a:moveTo>
                <a:lnTo>
                  <a:pt x="0" y="0"/>
                </a:lnTo>
              </a:path>
            </a:pathLst>
          </a:custGeom>
          <a:ln w="91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964883" y="3224172"/>
            <a:ext cx="0" cy="1939289"/>
          </a:xfrm>
          <a:custGeom>
            <a:avLst/>
            <a:gdLst/>
            <a:ahLst/>
            <a:cxnLst/>
            <a:rect l="l" t="t" r="r" b="b"/>
            <a:pathLst>
              <a:path h="1939289">
                <a:moveTo>
                  <a:pt x="0" y="1938778"/>
                </a:moveTo>
                <a:lnTo>
                  <a:pt x="0" y="0"/>
                </a:lnTo>
              </a:path>
            </a:pathLst>
          </a:custGeom>
          <a:ln w="91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242556" y="595372"/>
            <a:ext cx="0" cy="1966595"/>
          </a:xfrm>
          <a:custGeom>
            <a:avLst/>
            <a:gdLst/>
            <a:ahLst/>
            <a:cxnLst/>
            <a:rect l="l" t="t" r="r" b="b"/>
            <a:pathLst>
              <a:path h="1966595">
                <a:moveTo>
                  <a:pt x="0" y="1966256"/>
                </a:moveTo>
                <a:lnTo>
                  <a:pt x="0" y="0"/>
                </a:lnTo>
              </a:path>
            </a:pathLst>
          </a:custGeom>
          <a:ln w="91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633974" y="592319"/>
            <a:ext cx="0" cy="1966595"/>
          </a:xfrm>
          <a:custGeom>
            <a:avLst/>
            <a:gdLst/>
            <a:ahLst/>
            <a:cxnLst/>
            <a:rect l="l" t="t" r="r" b="b"/>
            <a:pathLst>
              <a:path h="1966595">
                <a:moveTo>
                  <a:pt x="0" y="1966256"/>
                </a:moveTo>
                <a:lnTo>
                  <a:pt x="0" y="0"/>
                </a:lnTo>
              </a:path>
            </a:pathLst>
          </a:custGeom>
          <a:ln w="91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670591" y="3120364"/>
            <a:ext cx="0" cy="2039620"/>
          </a:xfrm>
          <a:custGeom>
            <a:avLst/>
            <a:gdLst/>
            <a:ahLst/>
            <a:cxnLst/>
            <a:rect l="l" t="t" r="r" b="b"/>
            <a:pathLst>
              <a:path h="2039620">
                <a:moveTo>
                  <a:pt x="0" y="2039533"/>
                </a:moveTo>
                <a:lnTo>
                  <a:pt x="0" y="0"/>
                </a:lnTo>
              </a:path>
            </a:pathLst>
          </a:custGeom>
          <a:ln w="122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236454" y="610638"/>
            <a:ext cx="1416050" cy="0"/>
          </a:xfrm>
          <a:custGeom>
            <a:avLst/>
            <a:gdLst/>
            <a:ahLst/>
            <a:cxnLst/>
            <a:rect l="l" t="t" r="r" b="b"/>
            <a:pathLst>
              <a:path w="1416050">
                <a:moveTo>
                  <a:pt x="0" y="0"/>
                </a:moveTo>
                <a:lnTo>
                  <a:pt x="1415829" y="0"/>
                </a:lnTo>
              </a:path>
            </a:pathLst>
          </a:custGeom>
          <a:ln w="9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239505" y="2552469"/>
            <a:ext cx="1416050" cy="0"/>
          </a:xfrm>
          <a:custGeom>
            <a:avLst/>
            <a:gdLst/>
            <a:ahLst/>
            <a:cxnLst/>
            <a:rect l="l" t="t" r="r" b="b"/>
            <a:pathLst>
              <a:path w="1416050">
                <a:moveTo>
                  <a:pt x="0" y="0"/>
                </a:moveTo>
                <a:lnTo>
                  <a:pt x="1415829" y="0"/>
                </a:lnTo>
              </a:path>
            </a:pathLst>
          </a:custGeom>
          <a:ln w="122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17451" y="3129523"/>
            <a:ext cx="1568450" cy="0"/>
          </a:xfrm>
          <a:custGeom>
            <a:avLst/>
            <a:gdLst/>
            <a:ahLst/>
            <a:cxnLst/>
            <a:rect l="l" t="t" r="r" b="b"/>
            <a:pathLst>
              <a:path w="1568450">
                <a:moveTo>
                  <a:pt x="0" y="0"/>
                </a:moveTo>
                <a:lnTo>
                  <a:pt x="1568396" y="0"/>
                </a:lnTo>
              </a:path>
            </a:pathLst>
          </a:custGeom>
          <a:ln w="61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60754" y="3083725"/>
            <a:ext cx="1525905" cy="0"/>
          </a:xfrm>
          <a:custGeom>
            <a:avLst/>
            <a:gdLst/>
            <a:ahLst/>
            <a:cxnLst/>
            <a:rect l="l" t="t" r="r" b="b"/>
            <a:pathLst>
              <a:path w="1525905">
                <a:moveTo>
                  <a:pt x="0" y="0"/>
                </a:moveTo>
                <a:lnTo>
                  <a:pt x="1525677" y="0"/>
                </a:lnTo>
              </a:path>
            </a:pathLst>
          </a:custGeom>
          <a:ln w="61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0754" y="4839311"/>
            <a:ext cx="1525905" cy="0"/>
          </a:xfrm>
          <a:custGeom>
            <a:avLst/>
            <a:gdLst/>
            <a:ahLst/>
            <a:cxnLst/>
            <a:rect l="l" t="t" r="r" b="b"/>
            <a:pathLst>
              <a:path w="1525905">
                <a:moveTo>
                  <a:pt x="0" y="0"/>
                </a:moveTo>
                <a:lnTo>
                  <a:pt x="1525677" y="0"/>
                </a:lnTo>
              </a:path>
            </a:pathLst>
          </a:custGeom>
          <a:ln w="9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955729" y="5153791"/>
            <a:ext cx="1733550" cy="0"/>
          </a:xfrm>
          <a:custGeom>
            <a:avLst/>
            <a:gdLst/>
            <a:ahLst/>
            <a:cxnLst/>
            <a:rect l="l" t="t" r="r" b="b"/>
            <a:pathLst>
              <a:path w="1733550">
                <a:moveTo>
                  <a:pt x="0" y="0"/>
                </a:moveTo>
                <a:lnTo>
                  <a:pt x="1733170" y="0"/>
                </a:lnTo>
              </a:path>
            </a:pathLst>
          </a:custGeom>
          <a:ln w="9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23866" y="5480482"/>
            <a:ext cx="1556385" cy="0"/>
          </a:xfrm>
          <a:custGeom>
            <a:avLst/>
            <a:gdLst/>
            <a:ahLst/>
            <a:cxnLst/>
            <a:rect l="l" t="t" r="r" b="b"/>
            <a:pathLst>
              <a:path w="1556385">
                <a:moveTo>
                  <a:pt x="0" y="0"/>
                </a:moveTo>
                <a:lnTo>
                  <a:pt x="1556191" y="0"/>
                </a:lnTo>
              </a:path>
            </a:pathLst>
          </a:custGeom>
          <a:ln w="61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23866" y="7437580"/>
            <a:ext cx="1794510" cy="0"/>
          </a:xfrm>
          <a:custGeom>
            <a:avLst/>
            <a:gdLst/>
            <a:ahLst/>
            <a:cxnLst/>
            <a:rect l="l" t="t" r="r" b="b"/>
            <a:pathLst>
              <a:path w="1794510">
                <a:moveTo>
                  <a:pt x="0" y="0"/>
                </a:moveTo>
                <a:lnTo>
                  <a:pt x="1794197" y="0"/>
                </a:lnTo>
              </a:path>
            </a:pathLst>
          </a:custGeom>
          <a:ln w="9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155101" y="7639091"/>
            <a:ext cx="1598930" cy="0"/>
          </a:xfrm>
          <a:custGeom>
            <a:avLst/>
            <a:gdLst/>
            <a:ahLst/>
            <a:cxnLst/>
            <a:rect l="l" t="t" r="r" b="b"/>
            <a:pathLst>
              <a:path w="1598929">
                <a:moveTo>
                  <a:pt x="0" y="0"/>
                </a:moveTo>
                <a:lnTo>
                  <a:pt x="1598910" y="0"/>
                </a:lnTo>
              </a:path>
            </a:pathLst>
          </a:custGeom>
          <a:ln w="9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752078" y="0"/>
            <a:ext cx="6658609" cy="1398270"/>
          </a:xfrm>
          <a:prstGeom prst="rect">
            <a:avLst/>
          </a:prstGeom>
        </p:spPr>
        <p:txBody>
          <a:bodyPr vert="horz" wrap="square" lIns="0" tIns="181610" rIns="0" bIns="0" rtlCol="0">
            <a:spAutoFit/>
          </a:bodyPr>
          <a:lstStyle/>
          <a:p>
            <a:pPr marL="15240" marR="5080" indent="-3175">
              <a:lnSpc>
                <a:spcPct val="78200"/>
              </a:lnSpc>
              <a:spcBef>
                <a:spcPts val="1430"/>
              </a:spcBef>
            </a:pPr>
            <a:r>
              <a:rPr sz="5050" b="1" spc="290" dirty="0">
                <a:solidFill>
                  <a:srgbClr val="8C2328"/>
                </a:solidFill>
                <a:latin typeface="Arial"/>
                <a:cs typeface="Arial"/>
              </a:rPr>
              <a:t>Students </a:t>
            </a:r>
            <a:r>
              <a:rPr sz="5050" b="1" spc="430" dirty="0">
                <a:solidFill>
                  <a:srgbClr val="8C2328"/>
                </a:solidFill>
                <a:latin typeface="Arial"/>
                <a:cs typeface="Arial"/>
              </a:rPr>
              <a:t>Demand  </a:t>
            </a:r>
            <a:r>
              <a:rPr sz="5050" b="1" spc="240" dirty="0">
                <a:solidFill>
                  <a:srgbClr val="8C2328"/>
                </a:solidFill>
                <a:latin typeface="Arial"/>
                <a:cs typeface="Arial"/>
              </a:rPr>
              <a:t>Police-Free</a:t>
            </a:r>
            <a:r>
              <a:rPr sz="5050" b="1" spc="204" dirty="0">
                <a:solidFill>
                  <a:srgbClr val="8C2328"/>
                </a:solidFill>
                <a:latin typeface="Arial"/>
                <a:cs typeface="Arial"/>
              </a:rPr>
              <a:t> </a:t>
            </a:r>
            <a:r>
              <a:rPr sz="5050" b="1" spc="130" dirty="0">
                <a:solidFill>
                  <a:srgbClr val="8C2328"/>
                </a:solidFill>
                <a:latin typeface="Arial"/>
                <a:cs typeface="Arial"/>
              </a:rPr>
              <a:t>Schools</a:t>
            </a:r>
            <a:endParaRPr sz="5050">
              <a:latin typeface="Arial"/>
              <a:cs typeface="Arial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9213384" y="98232"/>
            <a:ext cx="77597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spc="-275" dirty="0">
                <a:solidFill>
                  <a:srgbClr val="8C2328"/>
                </a:solidFill>
                <a:latin typeface="Times New Roman"/>
                <a:cs typeface="Times New Roman"/>
              </a:rPr>
              <a:t>-1,</a:t>
            </a:r>
            <a:r>
              <a:rPr sz="1600" i="1" spc="-295" dirty="0">
                <a:solidFill>
                  <a:srgbClr val="8C2328"/>
                </a:solidFill>
                <a:latin typeface="Times New Roman"/>
                <a:cs typeface="Times New Roman"/>
              </a:rPr>
              <a:t> </a:t>
            </a:r>
            <a:r>
              <a:rPr sz="500" spc="70" dirty="0">
                <a:solidFill>
                  <a:srgbClr val="935960"/>
                </a:solidFill>
                <a:latin typeface="Times New Roman"/>
                <a:cs typeface="Times New Roman"/>
              </a:rPr>
              <a:t>ADVANCEMENT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990328" y="298470"/>
            <a:ext cx="730250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3055" algn="l"/>
              </a:tabLst>
            </a:pPr>
            <a:r>
              <a:rPr sz="650" spc="-10" dirty="0">
                <a:solidFill>
                  <a:srgbClr val="B19EA1"/>
                </a:solidFill>
                <a:latin typeface="Times New Roman"/>
                <a:cs typeface="Times New Roman"/>
              </a:rPr>
              <a:t>,  </a:t>
            </a:r>
            <a:r>
              <a:rPr sz="650" spc="100" dirty="0">
                <a:solidFill>
                  <a:srgbClr val="B19EA1"/>
                </a:solidFill>
                <a:latin typeface="Times New Roman"/>
                <a:cs typeface="Times New Roman"/>
              </a:rPr>
              <a:t> </a:t>
            </a:r>
            <a:r>
              <a:rPr sz="650" spc="-15" dirty="0">
                <a:solidFill>
                  <a:srgbClr val="8C2328"/>
                </a:solidFill>
                <a:latin typeface="Times New Roman"/>
                <a:cs typeface="Times New Roman"/>
              </a:rPr>
              <a:t>k	</a:t>
            </a:r>
            <a:r>
              <a:rPr sz="650" spc="-10" dirty="0">
                <a:solidFill>
                  <a:srgbClr val="8C2328"/>
                </a:solidFill>
                <a:latin typeface="Times New Roman"/>
                <a:cs typeface="Times New Roman"/>
              </a:rPr>
              <a:t>\ </a:t>
            </a:r>
            <a:r>
              <a:rPr sz="650" spc="-15" dirty="0">
                <a:solidFill>
                  <a:srgbClr val="935960"/>
                </a:solidFill>
                <a:latin typeface="Times New Roman"/>
                <a:cs typeface="Times New Roman"/>
              </a:rPr>
              <a:t>P </a:t>
            </a:r>
            <a:r>
              <a:rPr sz="650" spc="-100" dirty="0">
                <a:solidFill>
                  <a:srgbClr val="935960"/>
                </a:solidFill>
                <a:latin typeface="Times New Roman"/>
                <a:cs typeface="Times New Roman"/>
              </a:rPr>
              <a:t>ROJEC</a:t>
            </a:r>
            <a:r>
              <a:rPr sz="650" spc="-55" dirty="0">
                <a:solidFill>
                  <a:srgbClr val="935960"/>
                </a:solidFill>
                <a:latin typeface="Times New Roman"/>
                <a:cs typeface="Times New Roman"/>
              </a:rPr>
              <a:t> </a:t>
            </a:r>
            <a:r>
              <a:rPr sz="650" spc="-10" dirty="0">
                <a:solidFill>
                  <a:srgbClr val="935960"/>
                </a:solidFill>
                <a:latin typeface="Times New Roman"/>
                <a:cs typeface="Times New Roman"/>
              </a:rPr>
              <a:t>T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157473" y="157515"/>
            <a:ext cx="467995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spc="-55" dirty="0">
                <a:solidFill>
                  <a:srgbClr val="8C2328"/>
                </a:solidFill>
                <a:latin typeface="Arial"/>
                <a:cs typeface="Arial"/>
              </a:rPr>
              <a:t>Alliance</a:t>
            </a:r>
            <a:r>
              <a:rPr sz="750" b="1" spc="10" dirty="0">
                <a:solidFill>
                  <a:srgbClr val="8C2328"/>
                </a:solidFill>
                <a:latin typeface="Arial"/>
                <a:cs typeface="Arial"/>
              </a:rPr>
              <a:t> </a:t>
            </a:r>
            <a:r>
              <a:rPr sz="750" b="1" spc="5" dirty="0">
                <a:solidFill>
                  <a:srgbClr val="935960"/>
                </a:solidFill>
                <a:latin typeface="Arial"/>
                <a:cs typeface="Arial"/>
              </a:rPr>
              <a:t>'"</a:t>
            </a:r>
            <a:endParaRPr sz="7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153564" y="227737"/>
            <a:ext cx="537845" cy="22288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20955" marR="5080" indent="-8890">
              <a:lnSpc>
                <a:spcPct val="72100"/>
              </a:lnSpc>
              <a:spcBef>
                <a:spcPts val="350"/>
              </a:spcBef>
            </a:pPr>
            <a:r>
              <a:rPr sz="750" b="1" spc="-25" dirty="0">
                <a:solidFill>
                  <a:srgbClr val="8C2328"/>
                </a:solidFill>
                <a:latin typeface="Arial"/>
                <a:cs typeface="Arial"/>
              </a:rPr>
              <a:t>Educational  </a:t>
            </a:r>
            <a:r>
              <a:rPr sz="750" b="1" spc="-35" dirty="0">
                <a:solidFill>
                  <a:srgbClr val="8C2328"/>
                </a:solidFill>
                <a:latin typeface="Arial"/>
                <a:cs typeface="Arial"/>
              </a:rPr>
              <a:t>Justice</a:t>
            </a:r>
            <a:endParaRPr sz="7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247134" y="718031"/>
            <a:ext cx="1382395" cy="158750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16839" marR="147320">
              <a:lnSpc>
                <a:spcPct val="104200"/>
              </a:lnSpc>
              <a:spcBef>
                <a:spcPts val="50"/>
              </a:spcBef>
            </a:pPr>
            <a:r>
              <a:rPr sz="1000" b="1" spc="70" dirty="0">
                <a:solidFill>
                  <a:srgbClr val="8C2328"/>
                </a:solidFill>
                <a:latin typeface="Arial"/>
                <a:cs typeface="Arial"/>
              </a:rPr>
              <a:t>PHILADELPHIA,  </a:t>
            </a:r>
            <a:r>
              <a:rPr sz="1000" b="1" spc="60" dirty="0">
                <a:solidFill>
                  <a:srgbClr val="8C2328"/>
                </a:solidFill>
                <a:latin typeface="Arial"/>
                <a:cs typeface="Arial"/>
              </a:rPr>
              <a:t>PENNSYLVANIA</a:t>
            </a:r>
            <a:endParaRPr sz="1000">
              <a:latin typeface="Arial"/>
              <a:cs typeface="Arial"/>
            </a:endParaRPr>
          </a:p>
          <a:p>
            <a:pPr marL="126364" marR="213360" indent="1905">
              <a:lnSpc>
                <a:spcPct val="100499"/>
              </a:lnSpc>
              <a:spcBef>
                <a:spcPts val="560"/>
              </a:spcBef>
            </a:pPr>
            <a:r>
              <a:rPr sz="700" spc="35" dirty="0">
                <a:solidFill>
                  <a:srgbClr val="4F4F4F"/>
                </a:solidFill>
                <a:latin typeface="Arial"/>
                <a:cs typeface="Arial"/>
              </a:rPr>
              <a:t>Philadelphia </a:t>
            </a:r>
            <a:r>
              <a:rPr sz="700" spc="-10" dirty="0">
                <a:solidFill>
                  <a:srgbClr val="676767"/>
                </a:solidFill>
                <a:latin typeface="Arial"/>
                <a:cs typeface="Arial"/>
              </a:rPr>
              <a:t>S</a:t>
            </a:r>
            <a:r>
              <a:rPr sz="700" spc="-10" dirty="0">
                <a:solidFill>
                  <a:srgbClr val="3F3F3F"/>
                </a:solidFill>
                <a:latin typeface="Arial"/>
                <a:cs typeface="Arial"/>
              </a:rPr>
              <a:t>tud </a:t>
            </a:r>
            <a:r>
              <a:rPr sz="700" spc="-5" dirty="0">
                <a:solidFill>
                  <a:srgbClr val="3F3F3F"/>
                </a:solidFill>
                <a:latin typeface="Arial"/>
                <a:cs typeface="Arial"/>
              </a:rPr>
              <a:t>ent  </a:t>
            </a:r>
            <a:r>
              <a:rPr sz="700" spc="55" dirty="0">
                <a:solidFill>
                  <a:srgbClr val="4F4F4F"/>
                </a:solidFill>
                <a:latin typeface="Arial"/>
                <a:cs typeface="Arial"/>
              </a:rPr>
              <a:t>Union </a:t>
            </a:r>
            <a:r>
              <a:rPr sz="700" spc="15" dirty="0">
                <a:solidFill>
                  <a:srgbClr val="3F3F3F"/>
                </a:solidFill>
                <a:latin typeface="Arial"/>
                <a:cs typeface="Arial"/>
              </a:rPr>
              <a:t>i</a:t>
            </a:r>
            <a:r>
              <a:rPr sz="700" spc="15" dirty="0">
                <a:solidFill>
                  <a:srgbClr val="676767"/>
                </a:solidFill>
                <a:latin typeface="Arial"/>
                <a:cs typeface="Arial"/>
              </a:rPr>
              <a:t>s </a:t>
            </a:r>
            <a:r>
              <a:rPr sz="700" spc="65" dirty="0">
                <a:solidFill>
                  <a:srgbClr val="4F4F4F"/>
                </a:solidFill>
                <a:latin typeface="Arial"/>
                <a:cs typeface="Arial"/>
              </a:rPr>
              <a:t>demanding </a:t>
            </a:r>
            <a:r>
              <a:rPr sz="700" spc="-10" dirty="0">
                <a:solidFill>
                  <a:srgbClr val="676767"/>
                </a:solidFill>
                <a:latin typeface="Arial"/>
                <a:cs typeface="Arial"/>
              </a:rPr>
              <a:t>a  </a:t>
            </a:r>
            <a:r>
              <a:rPr sz="700" spc="50" dirty="0">
                <a:solidFill>
                  <a:srgbClr val="4F4F4F"/>
                </a:solidFill>
                <a:latin typeface="Arial"/>
                <a:cs typeface="Arial"/>
              </a:rPr>
              <a:t>divestment </a:t>
            </a:r>
            <a:r>
              <a:rPr sz="700" spc="80" dirty="0">
                <a:solidFill>
                  <a:srgbClr val="4F4F4F"/>
                </a:solidFill>
                <a:latin typeface="Arial"/>
                <a:cs typeface="Arial"/>
              </a:rPr>
              <a:t>from</a:t>
            </a:r>
            <a:r>
              <a:rPr sz="700" spc="-40" dirty="0">
                <a:solidFill>
                  <a:srgbClr val="4F4F4F"/>
                </a:solidFill>
                <a:latin typeface="Arial"/>
                <a:cs typeface="Arial"/>
              </a:rPr>
              <a:t> </a:t>
            </a:r>
            <a:r>
              <a:rPr sz="700" spc="50" dirty="0">
                <a:solidFill>
                  <a:srgbClr val="4F4F4F"/>
                </a:solidFill>
                <a:latin typeface="Arial"/>
                <a:cs typeface="Arial"/>
              </a:rPr>
              <a:t>funds  </a:t>
            </a:r>
            <a:r>
              <a:rPr sz="700" spc="75" dirty="0">
                <a:solidFill>
                  <a:srgbClr val="4F4F4F"/>
                </a:solidFill>
                <a:latin typeface="Arial"/>
                <a:cs typeface="Arial"/>
              </a:rPr>
              <a:t>from </a:t>
            </a:r>
            <a:r>
              <a:rPr sz="700" spc="60" dirty="0">
                <a:solidFill>
                  <a:srgbClr val="4F4F4F"/>
                </a:solidFill>
                <a:latin typeface="Arial"/>
                <a:cs typeface="Arial"/>
              </a:rPr>
              <a:t>more than </a:t>
            </a:r>
            <a:r>
              <a:rPr sz="700" spc="70" dirty="0">
                <a:solidFill>
                  <a:srgbClr val="4F4F4F"/>
                </a:solidFill>
                <a:latin typeface="Arial"/>
                <a:cs typeface="Arial"/>
              </a:rPr>
              <a:t>400  </a:t>
            </a:r>
            <a:r>
              <a:rPr sz="700" spc="30" dirty="0">
                <a:solidFill>
                  <a:srgbClr val="676767"/>
                </a:solidFill>
                <a:latin typeface="Arial"/>
                <a:cs typeface="Arial"/>
              </a:rPr>
              <a:t>schoo </a:t>
            </a:r>
            <a:r>
              <a:rPr sz="700" spc="10" dirty="0">
                <a:solidFill>
                  <a:srgbClr val="3F3F3F"/>
                </a:solidFill>
                <a:latin typeface="Arial"/>
                <a:cs typeface="Arial"/>
              </a:rPr>
              <a:t>l </a:t>
            </a:r>
            <a:r>
              <a:rPr sz="700" spc="35" dirty="0">
                <a:solidFill>
                  <a:srgbClr val="4F4F4F"/>
                </a:solidFill>
                <a:latin typeface="Arial"/>
                <a:cs typeface="Arial"/>
              </a:rPr>
              <a:t>police </a:t>
            </a:r>
            <a:r>
              <a:rPr sz="700" spc="30" dirty="0">
                <a:solidFill>
                  <a:srgbClr val="4F4F4F"/>
                </a:solidFill>
                <a:latin typeface="Arial"/>
                <a:cs typeface="Arial"/>
              </a:rPr>
              <a:t>officers  </a:t>
            </a:r>
            <a:r>
              <a:rPr sz="700" spc="10" dirty="0">
                <a:solidFill>
                  <a:srgbClr val="676767"/>
                </a:solidFill>
                <a:latin typeface="Arial"/>
                <a:cs typeface="Arial"/>
              </a:rPr>
              <a:t>pat </a:t>
            </a:r>
            <a:r>
              <a:rPr sz="700" spc="-15" dirty="0">
                <a:solidFill>
                  <a:srgbClr val="676767"/>
                </a:solidFill>
                <a:latin typeface="Arial"/>
                <a:cs typeface="Arial"/>
              </a:rPr>
              <a:t>rol </a:t>
            </a:r>
            <a:r>
              <a:rPr sz="700" spc="-15" dirty="0">
                <a:solidFill>
                  <a:srgbClr val="3F3F3F"/>
                </a:solidFill>
                <a:latin typeface="Arial"/>
                <a:cs typeface="Arial"/>
              </a:rPr>
              <a:t>lin </a:t>
            </a:r>
            <a:r>
              <a:rPr sz="700" spc="-20" dirty="0">
                <a:solidFill>
                  <a:srgbClr val="676767"/>
                </a:solidFill>
                <a:latin typeface="Arial"/>
                <a:cs typeface="Arial"/>
              </a:rPr>
              <a:t>g </a:t>
            </a:r>
            <a:r>
              <a:rPr sz="700" spc="-20" dirty="0">
                <a:solidFill>
                  <a:srgbClr val="4F4F4F"/>
                </a:solidFill>
                <a:latin typeface="Arial"/>
                <a:cs typeface="Arial"/>
              </a:rPr>
              <a:t>the </a:t>
            </a:r>
            <a:r>
              <a:rPr sz="700" spc="-5" dirty="0">
                <a:solidFill>
                  <a:srgbClr val="676767"/>
                </a:solidFill>
                <a:latin typeface="Arial"/>
                <a:cs typeface="Arial"/>
              </a:rPr>
              <a:t>Schoo </a:t>
            </a:r>
            <a:r>
              <a:rPr sz="700" dirty="0">
                <a:solidFill>
                  <a:srgbClr val="3F3F3F"/>
                </a:solidFill>
                <a:latin typeface="Arial"/>
                <a:cs typeface="Arial"/>
              </a:rPr>
              <a:t>l  </a:t>
            </a:r>
            <a:r>
              <a:rPr sz="700" spc="40" dirty="0">
                <a:solidFill>
                  <a:srgbClr val="4F4F4F"/>
                </a:solidFill>
                <a:latin typeface="Arial"/>
                <a:cs typeface="Arial"/>
              </a:rPr>
              <a:t>District </a:t>
            </a:r>
            <a:r>
              <a:rPr sz="700" spc="45" dirty="0">
                <a:solidFill>
                  <a:srgbClr val="676767"/>
                </a:solidFill>
                <a:latin typeface="Arial"/>
                <a:cs typeface="Arial"/>
              </a:rPr>
              <a:t>of </a:t>
            </a:r>
            <a:r>
              <a:rPr sz="700" spc="35" dirty="0">
                <a:solidFill>
                  <a:srgbClr val="4F4F4F"/>
                </a:solidFill>
                <a:latin typeface="Arial"/>
                <a:cs typeface="Arial"/>
              </a:rPr>
              <a:t>Philadelphia  </a:t>
            </a:r>
            <a:r>
              <a:rPr sz="700" spc="45" dirty="0">
                <a:solidFill>
                  <a:srgbClr val="676767"/>
                </a:solidFill>
                <a:latin typeface="Arial"/>
                <a:cs typeface="Arial"/>
              </a:rPr>
              <a:t>and an </a:t>
            </a:r>
            <a:r>
              <a:rPr sz="700" spc="35" dirty="0">
                <a:solidFill>
                  <a:srgbClr val="3F3F3F"/>
                </a:solidFill>
                <a:latin typeface="Arial"/>
                <a:cs typeface="Arial"/>
              </a:rPr>
              <a:t>in</a:t>
            </a:r>
            <a:r>
              <a:rPr sz="700" spc="35" dirty="0">
                <a:solidFill>
                  <a:srgbClr val="676767"/>
                </a:solidFill>
                <a:latin typeface="Arial"/>
                <a:cs typeface="Arial"/>
              </a:rPr>
              <a:t>vestment </a:t>
            </a:r>
            <a:r>
              <a:rPr sz="700" spc="-5" dirty="0">
                <a:solidFill>
                  <a:srgbClr val="3F3F3F"/>
                </a:solidFill>
                <a:latin typeface="Arial"/>
                <a:cs typeface="Arial"/>
              </a:rPr>
              <a:t>in  </a:t>
            </a:r>
            <a:r>
              <a:rPr sz="700" spc="30" dirty="0">
                <a:solidFill>
                  <a:srgbClr val="676767"/>
                </a:solidFill>
                <a:latin typeface="Arial"/>
                <a:cs typeface="Arial"/>
              </a:rPr>
              <a:t>schoo </a:t>
            </a:r>
            <a:r>
              <a:rPr sz="700" spc="10" dirty="0">
                <a:solidFill>
                  <a:srgbClr val="3F3F3F"/>
                </a:solidFill>
                <a:latin typeface="Arial"/>
                <a:cs typeface="Arial"/>
              </a:rPr>
              <a:t>l </a:t>
            </a:r>
            <a:r>
              <a:rPr sz="700" spc="40" dirty="0">
                <a:solidFill>
                  <a:srgbClr val="676767"/>
                </a:solidFill>
                <a:latin typeface="Arial"/>
                <a:cs typeface="Arial"/>
              </a:rPr>
              <a:t>co</a:t>
            </a:r>
            <a:r>
              <a:rPr sz="700" spc="40" dirty="0">
                <a:solidFill>
                  <a:srgbClr val="3F3F3F"/>
                </a:solidFill>
                <a:latin typeface="Arial"/>
                <a:cs typeface="Arial"/>
              </a:rPr>
              <a:t>un </a:t>
            </a:r>
            <a:r>
              <a:rPr sz="700" spc="5" dirty="0">
                <a:solidFill>
                  <a:srgbClr val="676767"/>
                </a:solidFill>
                <a:latin typeface="Arial"/>
                <a:cs typeface="Arial"/>
              </a:rPr>
              <a:t>se</a:t>
            </a:r>
            <a:r>
              <a:rPr sz="700" spc="5" dirty="0">
                <a:solidFill>
                  <a:srgbClr val="3F3F3F"/>
                </a:solidFill>
                <a:latin typeface="Arial"/>
                <a:cs typeface="Arial"/>
              </a:rPr>
              <a:t>l</a:t>
            </a:r>
            <a:r>
              <a:rPr sz="700" spc="5" dirty="0">
                <a:solidFill>
                  <a:srgbClr val="676767"/>
                </a:solidFill>
                <a:latin typeface="Arial"/>
                <a:cs typeface="Arial"/>
              </a:rPr>
              <a:t>ors,  </a:t>
            </a:r>
            <a:r>
              <a:rPr sz="700" spc="30" dirty="0">
                <a:solidFill>
                  <a:srgbClr val="676767"/>
                </a:solidFill>
                <a:latin typeface="Arial"/>
                <a:cs typeface="Arial"/>
              </a:rPr>
              <a:t>schoo </a:t>
            </a:r>
            <a:r>
              <a:rPr sz="700" spc="10" dirty="0">
                <a:solidFill>
                  <a:srgbClr val="3F3F3F"/>
                </a:solidFill>
                <a:latin typeface="Arial"/>
                <a:cs typeface="Arial"/>
              </a:rPr>
              <a:t>l </a:t>
            </a:r>
            <a:r>
              <a:rPr sz="700" spc="25" dirty="0">
                <a:solidFill>
                  <a:srgbClr val="4F4F4F"/>
                </a:solidFill>
                <a:latin typeface="Arial"/>
                <a:cs typeface="Arial"/>
              </a:rPr>
              <a:t>nurses </a:t>
            </a:r>
            <a:r>
              <a:rPr sz="700" spc="30" dirty="0">
                <a:solidFill>
                  <a:srgbClr val="676767"/>
                </a:solidFill>
                <a:latin typeface="Arial"/>
                <a:cs typeface="Arial"/>
              </a:rPr>
              <a:t>and  </a:t>
            </a:r>
            <a:r>
              <a:rPr sz="700" spc="35" dirty="0">
                <a:solidFill>
                  <a:srgbClr val="4F4F4F"/>
                </a:solidFill>
                <a:latin typeface="Arial"/>
                <a:cs typeface="Arial"/>
              </a:rPr>
              <a:t>restorative</a:t>
            </a:r>
            <a:r>
              <a:rPr sz="700" spc="15" dirty="0">
                <a:solidFill>
                  <a:srgbClr val="4F4F4F"/>
                </a:solidFill>
                <a:latin typeface="Arial"/>
                <a:cs typeface="Arial"/>
              </a:rPr>
              <a:t> </a:t>
            </a:r>
            <a:r>
              <a:rPr sz="700" spc="25" dirty="0">
                <a:solidFill>
                  <a:srgbClr val="4F4F4F"/>
                </a:solidFill>
                <a:latin typeface="Arial"/>
                <a:cs typeface="Arial"/>
              </a:rPr>
              <a:t>practices.</a:t>
            </a:r>
            <a:endParaRPr sz="7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74485" y="3181955"/>
            <a:ext cx="1498600" cy="1596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1125" marR="501015">
              <a:lnSpc>
                <a:spcPct val="106200"/>
              </a:lnSpc>
              <a:spcBef>
                <a:spcPts val="100"/>
              </a:spcBef>
            </a:pPr>
            <a:r>
              <a:rPr sz="1000" b="1" spc="80" dirty="0">
                <a:solidFill>
                  <a:srgbClr val="8C2328"/>
                </a:solidFill>
                <a:latin typeface="Arial"/>
                <a:cs typeface="Arial"/>
              </a:rPr>
              <a:t>OAKLAND,  </a:t>
            </a:r>
            <a:r>
              <a:rPr sz="1000" b="1" spc="65" dirty="0">
                <a:solidFill>
                  <a:srgbClr val="8C2328"/>
                </a:solidFill>
                <a:latin typeface="Arial"/>
                <a:cs typeface="Arial"/>
              </a:rPr>
              <a:t>CALIFORNIA</a:t>
            </a:r>
            <a:endParaRPr sz="1000">
              <a:latin typeface="Arial"/>
              <a:cs typeface="Arial"/>
            </a:endParaRPr>
          </a:p>
          <a:p>
            <a:pPr marL="125095" marR="95250" indent="3810">
              <a:lnSpc>
                <a:spcPct val="100000"/>
              </a:lnSpc>
              <a:spcBef>
                <a:spcPts val="540"/>
              </a:spcBef>
            </a:pPr>
            <a:r>
              <a:rPr sz="700" spc="30" dirty="0">
                <a:solidFill>
                  <a:srgbClr val="4F4F4F"/>
                </a:solidFill>
                <a:latin typeface="Arial"/>
                <a:cs typeface="Arial"/>
              </a:rPr>
              <a:t>Black </a:t>
            </a:r>
            <a:r>
              <a:rPr sz="700" spc="45" dirty="0">
                <a:solidFill>
                  <a:srgbClr val="4F4F4F"/>
                </a:solidFill>
                <a:latin typeface="Arial"/>
                <a:cs typeface="Arial"/>
              </a:rPr>
              <a:t>Organizing </a:t>
            </a:r>
            <a:r>
              <a:rPr sz="700" spc="25" dirty="0">
                <a:solidFill>
                  <a:srgbClr val="4F4F4F"/>
                </a:solidFill>
                <a:latin typeface="Arial"/>
                <a:cs typeface="Arial"/>
              </a:rPr>
              <a:t>Project,  </a:t>
            </a:r>
            <a:r>
              <a:rPr sz="700" spc="35" dirty="0">
                <a:solidFill>
                  <a:srgbClr val="4F4F4F"/>
                </a:solidFill>
                <a:latin typeface="Arial"/>
                <a:cs typeface="Arial"/>
              </a:rPr>
              <a:t>based </a:t>
            </a:r>
            <a:r>
              <a:rPr sz="700" spc="25" dirty="0">
                <a:solidFill>
                  <a:srgbClr val="3F3F3F"/>
                </a:solidFill>
                <a:latin typeface="Arial"/>
                <a:cs typeface="Arial"/>
              </a:rPr>
              <a:t>in </a:t>
            </a:r>
            <a:r>
              <a:rPr sz="700" spc="15" dirty="0">
                <a:solidFill>
                  <a:srgbClr val="676767"/>
                </a:solidFill>
                <a:latin typeface="Arial"/>
                <a:cs typeface="Arial"/>
              </a:rPr>
              <a:t>Oak</a:t>
            </a:r>
            <a:r>
              <a:rPr sz="700" spc="15" dirty="0">
                <a:solidFill>
                  <a:srgbClr val="3F3F3F"/>
                </a:solidFill>
                <a:latin typeface="Arial"/>
                <a:cs typeface="Arial"/>
              </a:rPr>
              <a:t>l</a:t>
            </a:r>
            <a:r>
              <a:rPr sz="700" spc="15" dirty="0">
                <a:solidFill>
                  <a:srgbClr val="676767"/>
                </a:solidFill>
                <a:latin typeface="Arial"/>
                <a:cs typeface="Arial"/>
              </a:rPr>
              <a:t>and, </a:t>
            </a:r>
            <a:r>
              <a:rPr sz="700" dirty="0">
                <a:solidFill>
                  <a:srgbClr val="676767"/>
                </a:solidFill>
                <a:latin typeface="Arial"/>
                <a:cs typeface="Arial"/>
              </a:rPr>
              <a:t>Ca</a:t>
            </a:r>
            <a:r>
              <a:rPr sz="700" dirty="0">
                <a:solidFill>
                  <a:srgbClr val="3F3F3F"/>
                </a:solidFill>
                <a:latin typeface="Arial"/>
                <a:cs typeface="Arial"/>
              </a:rPr>
              <a:t>lifo </a:t>
            </a:r>
            <a:r>
              <a:rPr sz="700" spc="-10" dirty="0">
                <a:solidFill>
                  <a:srgbClr val="3F3F3F"/>
                </a:solidFill>
                <a:latin typeface="Arial"/>
                <a:cs typeface="Arial"/>
              </a:rPr>
              <a:t>rn </a:t>
            </a:r>
            <a:r>
              <a:rPr sz="700" spc="10" dirty="0">
                <a:solidFill>
                  <a:srgbClr val="3F3F3F"/>
                </a:solidFill>
                <a:latin typeface="Arial"/>
                <a:cs typeface="Arial"/>
              </a:rPr>
              <a:t>i</a:t>
            </a:r>
            <a:r>
              <a:rPr sz="700" spc="10" dirty="0">
                <a:solidFill>
                  <a:srgbClr val="676767"/>
                </a:solidFill>
                <a:latin typeface="Arial"/>
                <a:cs typeface="Arial"/>
              </a:rPr>
              <a:t>a,  </a:t>
            </a:r>
            <a:r>
              <a:rPr sz="700" spc="65" dirty="0">
                <a:solidFill>
                  <a:srgbClr val="4F4F4F"/>
                </a:solidFill>
                <a:latin typeface="Arial"/>
                <a:cs typeface="Arial"/>
              </a:rPr>
              <a:t>through </a:t>
            </a:r>
            <a:r>
              <a:rPr sz="700" spc="30" dirty="0">
                <a:solidFill>
                  <a:srgbClr val="3F3F3F"/>
                </a:solidFill>
                <a:latin typeface="Arial"/>
                <a:cs typeface="Arial"/>
              </a:rPr>
              <a:t>it</a:t>
            </a:r>
            <a:r>
              <a:rPr sz="700" spc="30" dirty="0">
                <a:solidFill>
                  <a:srgbClr val="676767"/>
                </a:solidFill>
                <a:latin typeface="Arial"/>
                <a:cs typeface="Arial"/>
              </a:rPr>
              <a:t>s </a:t>
            </a:r>
            <a:r>
              <a:rPr sz="700" spc="45" dirty="0">
                <a:solidFill>
                  <a:srgbClr val="4F4F4F"/>
                </a:solidFill>
                <a:latin typeface="Arial"/>
                <a:cs typeface="Arial"/>
              </a:rPr>
              <a:t>Bettering </a:t>
            </a:r>
            <a:r>
              <a:rPr sz="700" spc="55" dirty="0">
                <a:solidFill>
                  <a:srgbClr val="676767"/>
                </a:solidFill>
                <a:latin typeface="Arial"/>
                <a:cs typeface="Arial"/>
              </a:rPr>
              <a:t>O</a:t>
            </a:r>
            <a:r>
              <a:rPr sz="700" spc="55" dirty="0">
                <a:solidFill>
                  <a:srgbClr val="3F3F3F"/>
                </a:solidFill>
                <a:latin typeface="Arial"/>
                <a:cs typeface="Arial"/>
              </a:rPr>
              <a:t>ur  </a:t>
            </a:r>
            <a:r>
              <a:rPr sz="700" spc="-5" dirty="0">
                <a:solidFill>
                  <a:srgbClr val="676767"/>
                </a:solidFill>
                <a:latin typeface="Arial"/>
                <a:cs typeface="Arial"/>
              </a:rPr>
              <a:t>Schoo </a:t>
            </a:r>
            <a:r>
              <a:rPr sz="700" dirty="0">
                <a:solidFill>
                  <a:srgbClr val="3F3F3F"/>
                </a:solidFill>
                <a:latin typeface="Arial"/>
                <a:cs typeface="Arial"/>
              </a:rPr>
              <a:t>l </a:t>
            </a:r>
            <a:r>
              <a:rPr sz="700" spc="30" dirty="0">
                <a:solidFill>
                  <a:srgbClr val="676767"/>
                </a:solidFill>
                <a:latin typeface="Arial"/>
                <a:cs typeface="Arial"/>
              </a:rPr>
              <a:t>System</a:t>
            </a:r>
            <a:r>
              <a:rPr sz="700" spc="60" dirty="0">
                <a:solidFill>
                  <a:srgbClr val="676767"/>
                </a:solidFill>
                <a:latin typeface="Arial"/>
                <a:cs typeface="Arial"/>
              </a:rPr>
              <a:t> </a:t>
            </a:r>
            <a:r>
              <a:rPr sz="700" spc="-15" dirty="0">
                <a:solidFill>
                  <a:srgbClr val="676767"/>
                </a:solidFill>
                <a:latin typeface="Arial"/>
                <a:cs typeface="Arial"/>
              </a:rPr>
              <a:t>(BOSS)</a:t>
            </a:r>
            <a:endParaRPr sz="700">
              <a:latin typeface="Arial"/>
              <a:cs typeface="Arial"/>
            </a:endParaRPr>
          </a:p>
          <a:p>
            <a:pPr marL="125095" marR="100330" indent="635">
              <a:lnSpc>
                <a:spcPct val="100000"/>
              </a:lnSpc>
              <a:spcBef>
                <a:spcPts val="30"/>
              </a:spcBef>
            </a:pPr>
            <a:r>
              <a:rPr sz="700" spc="-10" dirty="0">
                <a:solidFill>
                  <a:srgbClr val="4F4F4F"/>
                </a:solidFill>
                <a:latin typeface="Arial"/>
                <a:cs typeface="Arial"/>
              </a:rPr>
              <a:t>cam </a:t>
            </a:r>
            <a:r>
              <a:rPr sz="700" spc="15" dirty="0">
                <a:solidFill>
                  <a:srgbClr val="4F4F4F"/>
                </a:solidFill>
                <a:latin typeface="Arial"/>
                <a:cs typeface="Arial"/>
              </a:rPr>
              <a:t>paig </a:t>
            </a:r>
            <a:r>
              <a:rPr sz="700" spc="10" dirty="0">
                <a:solidFill>
                  <a:srgbClr val="4F4F4F"/>
                </a:solidFill>
                <a:latin typeface="Arial"/>
                <a:cs typeface="Arial"/>
              </a:rPr>
              <a:t>n</a:t>
            </a:r>
            <a:r>
              <a:rPr sz="700" spc="10" dirty="0">
                <a:solidFill>
                  <a:srgbClr val="797979"/>
                </a:solidFill>
                <a:latin typeface="Arial"/>
                <a:cs typeface="Arial"/>
              </a:rPr>
              <a:t>, </a:t>
            </a:r>
            <a:r>
              <a:rPr sz="700" spc="5" dirty="0">
                <a:solidFill>
                  <a:srgbClr val="3F3F3F"/>
                </a:solidFill>
                <a:latin typeface="Arial"/>
                <a:cs typeface="Arial"/>
              </a:rPr>
              <a:t>i</a:t>
            </a:r>
            <a:r>
              <a:rPr sz="700" spc="5" dirty="0">
                <a:solidFill>
                  <a:srgbClr val="676767"/>
                </a:solidFill>
                <a:latin typeface="Arial"/>
                <a:cs typeface="Arial"/>
              </a:rPr>
              <a:t>s </a:t>
            </a:r>
            <a:r>
              <a:rPr sz="700" dirty="0">
                <a:solidFill>
                  <a:srgbClr val="676767"/>
                </a:solidFill>
                <a:latin typeface="Arial"/>
                <a:cs typeface="Arial"/>
              </a:rPr>
              <a:t>ca </a:t>
            </a:r>
            <a:r>
              <a:rPr sz="700" spc="10" dirty="0">
                <a:solidFill>
                  <a:srgbClr val="3F3F3F"/>
                </a:solidFill>
                <a:latin typeface="Arial"/>
                <a:cs typeface="Arial"/>
              </a:rPr>
              <a:t>lling </a:t>
            </a:r>
            <a:r>
              <a:rPr sz="700" spc="10" dirty="0">
                <a:solidFill>
                  <a:srgbClr val="4F4F4F"/>
                </a:solidFill>
                <a:latin typeface="Arial"/>
                <a:cs typeface="Arial"/>
              </a:rPr>
              <a:t>for </a:t>
            </a:r>
            <a:r>
              <a:rPr sz="700" spc="15" dirty="0">
                <a:solidFill>
                  <a:srgbClr val="676767"/>
                </a:solidFill>
                <a:latin typeface="Arial"/>
                <a:cs typeface="Arial"/>
              </a:rPr>
              <a:t>an  </a:t>
            </a:r>
            <a:r>
              <a:rPr sz="700" spc="20" dirty="0">
                <a:solidFill>
                  <a:srgbClr val="676767"/>
                </a:solidFill>
                <a:latin typeface="Arial"/>
                <a:cs typeface="Arial"/>
              </a:rPr>
              <a:t>end </a:t>
            </a:r>
            <a:r>
              <a:rPr sz="700" spc="15" dirty="0">
                <a:solidFill>
                  <a:srgbClr val="4F4F4F"/>
                </a:solidFill>
                <a:latin typeface="Arial"/>
                <a:cs typeface="Arial"/>
              </a:rPr>
              <a:t>to the </a:t>
            </a:r>
            <a:r>
              <a:rPr sz="700" spc="20" dirty="0">
                <a:solidFill>
                  <a:srgbClr val="676767"/>
                </a:solidFill>
                <a:latin typeface="Arial"/>
                <a:cs typeface="Arial"/>
              </a:rPr>
              <a:t>cu </a:t>
            </a:r>
            <a:r>
              <a:rPr sz="700" spc="25" dirty="0">
                <a:solidFill>
                  <a:srgbClr val="3F3F3F"/>
                </a:solidFill>
                <a:latin typeface="Arial"/>
                <a:cs typeface="Arial"/>
              </a:rPr>
              <a:t>rr</a:t>
            </a:r>
            <a:r>
              <a:rPr sz="700" spc="25" dirty="0">
                <a:solidFill>
                  <a:srgbClr val="676767"/>
                </a:solidFill>
                <a:latin typeface="Arial"/>
                <a:cs typeface="Arial"/>
              </a:rPr>
              <a:t>ent </a:t>
            </a:r>
            <a:r>
              <a:rPr sz="700" spc="40" dirty="0">
                <a:solidFill>
                  <a:srgbClr val="676767"/>
                </a:solidFill>
                <a:latin typeface="Arial"/>
                <a:cs typeface="Arial"/>
              </a:rPr>
              <a:t>system </a:t>
            </a:r>
            <a:r>
              <a:rPr sz="700" spc="25" dirty="0">
                <a:solidFill>
                  <a:srgbClr val="676767"/>
                </a:solidFill>
                <a:latin typeface="Arial"/>
                <a:cs typeface="Arial"/>
              </a:rPr>
              <a:t>of  </a:t>
            </a:r>
            <a:r>
              <a:rPr sz="700" dirty="0">
                <a:solidFill>
                  <a:srgbClr val="676767"/>
                </a:solidFill>
                <a:latin typeface="Arial"/>
                <a:cs typeface="Arial"/>
              </a:rPr>
              <a:t>schoo </a:t>
            </a:r>
            <a:r>
              <a:rPr sz="700" dirty="0">
                <a:solidFill>
                  <a:srgbClr val="3F3F3F"/>
                </a:solidFill>
                <a:latin typeface="Arial"/>
                <a:cs typeface="Arial"/>
              </a:rPr>
              <a:t>l </a:t>
            </a:r>
            <a:r>
              <a:rPr sz="700" spc="45" dirty="0">
                <a:solidFill>
                  <a:srgbClr val="4F4F4F"/>
                </a:solidFill>
                <a:latin typeface="Arial"/>
                <a:cs typeface="Arial"/>
              </a:rPr>
              <a:t>policing </a:t>
            </a:r>
            <a:r>
              <a:rPr sz="700" spc="40" dirty="0">
                <a:solidFill>
                  <a:srgbClr val="4F4F4F"/>
                </a:solidFill>
                <a:latin typeface="Arial"/>
                <a:cs typeface="Arial"/>
              </a:rPr>
              <a:t>in </a:t>
            </a:r>
            <a:r>
              <a:rPr sz="700" spc="5" dirty="0">
                <a:solidFill>
                  <a:srgbClr val="676767"/>
                </a:solidFill>
                <a:latin typeface="Arial"/>
                <a:cs typeface="Arial"/>
              </a:rPr>
              <a:t>Oak </a:t>
            </a:r>
            <a:r>
              <a:rPr sz="700" spc="5" dirty="0">
                <a:solidFill>
                  <a:srgbClr val="3F3F3F"/>
                </a:solidFill>
                <a:latin typeface="Arial"/>
                <a:cs typeface="Arial"/>
              </a:rPr>
              <a:t>l</a:t>
            </a:r>
            <a:r>
              <a:rPr sz="700" spc="5" dirty="0">
                <a:solidFill>
                  <a:srgbClr val="676767"/>
                </a:solidFill>
                <a:latin typeface="Arial"/>
                <a:cs typeface="Arial"/>
              </a:rPr>
              <a:t>and  </a:t>
            </a:r>
            <a:r>
              <a:rPr sz="700" spc="55" dirty="0">
                <a:solidFill>
                  <a:srgbClr val="4F4F4F"/>
                </a:solidFill>
                <a:latin typeface="Arial"/>
                <a:cs typeface="Arial"/>
              </a:rPr>
              <a:t>Unified </a:t>
            </a:r>
            <a:r>
              <a:rPr sz="700" spc="-55" dirty="0">
                <a:solidFill>
                  <a:srgbClr val="676767"/>
                </a:solidFill>
                <a:latin typeface="Arial"/>
                <a:cs typeface="Arial"/>
              </a:rPr>
              <a:t>Schoo </a:t>
            </a:r>
            <a:r>
              <a:rPr sz="700" spc="-20" dirty="0">
                <a:solidFill>
                  <a:srgbClr val="3F3F3F"/>
                </a:solidFill>
                <a:latin typeface="Arial"/>
                <a:cs typeface="Arial"/>
              </a:rPr>
              <a:t>l </a:t>
            </a:r>
            <a:r>
              <a:rPr sz="700" spc="40" dirty="0">
                <a:solidFill>
                  <a:srgbClr val="4F4F4F"/>
                </a:solidFill>
                <a:latin typeface="Arial"/>
                <a:cs typeface="Arial"/>
              </a:rPr>
              <a:t>District </a:t>
            </a:r>
            <a:r>
              <a:rPr sz="700" spc="60" dirty="0">
                <a:solidFill>
                  <a:srgbClr val="676767"/>
                </a:solidFill>
                <a:latin typeface="Arial"/>
                <a:cs typeface="Arial"/>
              </a:rPr>
              <a:t>and  </a:t>
            </a:r>
            <a:r>
              <a:rPr sz="700" spc="50" dirty="0">
                <a:solidFill>
                  <a:srgbClr val="4F4F4F"/>
                </a:solidFill>
                <a:latin typeface="Arial"/>
                <a:cs typeface="Arial"/>
              </a:rPr>
              <a:t>the </a:t>
            </a:r>
            <a:r>
              <a:rPr sz="700" spc="65" dirty="0">
                <a:solidFill>
                  <a:srgbClr val="4F4F4F"/>
                </a:solidFill>
                <a:latin typeface="Arial"/>
                <a:cs typeface="Arial"/>
              </a:rPr>
              <a:t>implementation</a:t>
            </a:r>
            <a:r>
              <a:rPr sz="700" spc="-30" dirty="0">
                <a:solidFill>
                  <a:srgbClr val="4F4F4F"/>
                </a:solidFill>
                <a:latin typeface="Arial"/>
                <a:cs typeface="Arial"/>
              </a:rPr>
              <a:t> </a:t>
            </a:r>
            <a:r>
              <a:rPr sz="700" spc="55" dirty="0">
                <a:solidFill>
                  <a:srgbClr val="676767"/>
                </a:solidFill>
                <a:latin typeface="Arial"/>
                <a:cs typeface="Arial"/>
              </a:rPr>
              <a:t>of</a:t>
            </a:r>
            <a:endParaRPr sz="700">
              <a:latin typeface="Arial"/>
              <a:cs typeface="Arial"/>
            </a:endParaRPr>
          </a:p>
          <a:p>
            <a:pPr marL="126364">
              <a:lnSpc>
                <a:spcPts val="825"/>
              </a:lnSpc>
            </a:pPr>
            <a:r>
              <a:rPr sz="700" spc="10" dirty="0">
                <a:solidFill>
                  <a:srgbClr val="676767"/>
                </a:solidFill>
                <a:latin typeface="Arial"/>
                <a:cs typeface="Arial"/>
              </a:rPr>
              <a:t>a</a:t>
            </a:r>
            <a:r>
              <a:rPr sz="700" spc="10" dirty="0">
                <a:solidFill>
                  <a:srgbClr val="3F3F3F"/>
                </a:solidFill>
                <a:latin typeface="Arial"/>
                <a:cs typeface="Arial"/>
              </a:rPr>
              <a:t>lt </a:t>
            </a:r>
            <a:r>
              <a:rPr sz="700" spc="-15" dirty="0">
                <a:solidFill>
                  <a:srgbClr val="676767"/>
                </a:solidFill>
                <a:latin typeface="Arial"/>
                <a:cs typeface="Arial"/>
              </a:rPr>
              <a:t>ernative   </a:t>
            </a:r>
            <a:r>
              <a:rPr sz="700" spc="65" dirty="0">
                <a:solidFill>
                  <a:srgbClr val="4F4F4F"/>
                </a:solidFill>
                <a:latin typeface="Arial"/>
                <a:cs typeface="Arial"/>
              </a:rPr>
              <a:t>methods</a:t>
            </a:r>
            <a:r>
              <a:rPr sz="700" spc="-80" dirty="0">
                <a:solidFill>
                  <a:srgbClr val="4F4F4F"/>
                </a:solidFill>
                <a:latin typeface="Arial"/>
                <a:cs typeface="Arial"/>
              </a:rPr>
              <a:t> </a:t>
            </a:r>
            <a:r>
              <a:rPr sz="700" spc="45" dirty="0">
                <a:solidFill>
                  <a:srgbClr val="4F4F4F"/>
                </a:solidFill>
                <a:latin typeface="Arial"/>
                <a:cs typeface="Arial"/>
              </a:rPr>
              <a:t>to</a:t>
            </a:r>
            <a:endParaRPr sz="700">
              <a:latin typeface="Arial"/>
              <a:cs typeface="Arial"/>
            </a:endParaRPr>
          </a:p>
          <a:p>
            <a:pPr marL="126364">
              <a:lnSpc>
                <a:spcPct val="100000"/>
              </a:lnSpc>
              <a:spcBef>
                <a:spcPts val="25"/>
              </a:spcBef>
            </a:pPr>
            <a:r>
              <a:rPr sz="700" dirty="0">
                <a:solidFill>
                  <a:srgbClr val="676767"/>
                </a:solidFill>
                <a:latin typeface="Arial"/>
                <a:cs typeface="Arial"/>
              </a:rPr>
              <a:t>schoo </a:t>
            </a:r>
            <a:r>
              <a:rPr sz="700" dirty="0">
                <a:solidFill>
                  <a:srgbClr val="3F3F3F"/>
                </a:solidFill>
                <a:latin typeface="Arial"/>
                <a:cs typeface="Arial"/>
              </a:rPr>
              <a:t>l</a:t>
            </a:r>
            <a:r>
              <a:rPr sz="700" spc="5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700" spc="20" dirty="0">
                <a:solidFill>
                  <a:srgbClr val="676767"/>
                </a:solidFill>
                <a:latin typeface="Arial"/>
                <a:cs typeface="Arial"/>
              </a:rPr>
              <a:t>safety.</a:t>
            </a:r>
            <a:endParaRPr sz="7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39323" y="5590925"/>
            <a:ext cx="1450340" cy="169418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728980" indent="2540">
              <a:lnSpc>
                <a:spcPct val="104200"/>
              </a:lnSpc>
              <a:spcBef>
                <a:spcPts val="50"/>
              </a:spcBef>
            </a:pPr>
            <a:r>
              <a:rPr sz="1000" b="1" spc="75" dirty="0">
                <a:solidFill>
                  <a:srgbClr val="8C2328"/>
                </a:solidFill>
                <a:latin typeface="Arial"/>
                <a:cs typeface="Arial"/>
              </a:rPr>
              <a:t>PHOENIX,  </a:t>
            </a:r>
            <a:r>
              <a:rPr sz="1000" b="1" spc="85" dirty="0">
                <a:solidFill>
                  <a:srgbClr val="8C2328"/>
                </a:solidFill>
                <a:latin typeface="Arial"/>
                <a:cs typeface="Arial"/>
              </a:rPr>
              <a:t>ARIZONA</a:t>
            </a:r>
            <a:endParaRPr sz="1000">
              <a:latin typeface="Arial"/>
              <a:cs typeface="Arial"/>
            </a:endParaRPr>
          </a:p>
          <a:p>
            <a:pPr marL="26034" marR="57785" indent="3175">
              <a:lnSpc>
                <a:spcPct val="100200"/>
              </a:lnSpc>
              <a:spcBef>
                <a:spcPts val="565"/>
              </a:spcBef>
            </a:pPr>
            <a:r>
              <a:rPr sz="700" spc="50" dirty="0">
                <a:solidFill>
                  <a:srgbClr val="4F4F4F"/>
                </a:solidFill>
                <a:latin typeface="Arial"/>
                <a:cs typeface="Arial"/>
              </a:rPr>
              <a:t>Puente Movement, </a:t>
            </a:r>
            <a:r>
              <a:rPr sz="700" spc="60" dirty="0">
                <a:solidFill>
                  <a:srgbClr val="4F4F4F"/>
                </a:solidFill>
                <a:latin typeface="Arial"/>
                <a:cs typeface="Arial"/>
              </a:rPr>
              <a:t>through  </a:t>
            </a:r>
            <a:r>
              <a:rPr sz="700" spc="50" dirty="0">
                <a:solidFill>
                  <a:srgbClr val="4F4F4F"/>
                </a:solidFill>
                <a:latin typeface="Arial"/>
                <a:cs typeface="Arial"/>
              </a:rPr>
              <a:t>their </a:t>
            </a:r>
            <a:r>
              <a:rPr sz="700" spc="50" dirty="0">
                <a:solidFill>
                  <a:srgbClr val="676767"/>
                </a:solidFill>
                <a:latin typeface="Arial"/>
                <a:cs typeface="Arial"/>
              </a:rPr>
              <a:t>#CopsOuttaCampus  </a:t>
            </a:r>
            <a:r>
              <a:rPr sz="700" spc="40" dirty="0">
                <a:solidFill>
                  <a:srgbClr val="676767"/>
                </a:solidFill>
                <a:latin typeface="Arial"/>
                <a:cs typeface="Arial"/>
              </a:rPr>
              <a:t>campa</a:t>
            </a:r>
            <a:r>
              <a:rPr sz="700" spc="40" dirty="0">
                <a:solidFill>
                  <a:srgbClr val="3F3F3F"/>
                </a:solidFill>
                <a:latin typeface="Arial"/>
                <a:cs typeface="Arial"/>
              </a:rPr>
              <a:t>ig </a:t>
            </a:r>
            <a:r>
              <a:rPr sz="700" spc="10" dirty="0">
                <a:solidFill>
                  <a:srgbClr val="3F3F3F"/>
                </a:solidFill>
                <a:latin typeface="Arial"/>
                <a:cs typeface="Arial"/>
              </a:rPr>
              <a:t>n</a:t>
            </a:r>
            <a:r>
              <a:rPr sz="700" spc="10" dirty="0">
                <a:solidFill>
                  <a:srgbClr val="797979"/>
                </a:solidFill>
                <a:latin typeface="Arial"/>
                <a:cs typeface="Arial"/>
              </a:rPr>
              <a:t>, </a:t>
            </a:r>
            <a:r>
              <a:rPr sz="700" spc="20" dirty="0">
                <a:solidFill>
                  <a:srgbClr val="4F4F4F"/>
                </a:solidFill>
                <a:latin typeface="Arial"/>
                <a:cs typeface="Arial"/>
              </a:rPr>
              <a:t>is </a:t>
            </a:r>
            <a:r>
              <a:rPr sz="700" spc="65" dirty="0">
                <a:solidFill>
                  <a:srgbClr val="4F4F4F"/>
                </a:solidFill>
                <a:latin typeface="Arial"/>
                <a:cs typeface="Arial"/>
              </a:rPr>
              <a:t>demanding that  in </a:t>
            </a:r>
            <a:r>
              <a:rPr sz="700" spc="20" dirty="0">
                <a:solidFill>
                  <a:srgbClr val="676767"/>
                </a:solidFill>
                <a:latin typeface="Arial"/>
                <a:cs typeface="Arial"/>
              </a:rPr>
              <a:t>Arizona, </a:t>
            </a:r>
            <a:r>
              <a:rPr sz="700" spc="20" dirty="0">
                <a:solidFill>
                  <a:srgbClr val="4F4F4F"/>
                </a:solidFill>
                <a:latin typeface="Arial"/>
                <a:cs typeface="Arial"/>
              </a:rPr>
              <a:t>the </a:t>
            </a:r>
            <a:r>
              <a:rPr sz="700" spc="10" dirty="0">
                <a:solidFill>
                  <a:srgbClr val="4F4F4F"/>
                </a:solidFill>
                <a:latin typeface="Arial"/>
                <a:cs typeface="Arial"/>
              </a:rPr>
              <a:t>Phoeni </a:t>
            </a:r>
            <a:r>
              <a:rPr sz="700" spc="-15" dirty="0">
                <a:solidFill>
                  <a:srgbClr val="797979"/>
                </a:solidFill>
                <a:latin typeface="Arial"/>
                <a:cs typeface="Arial"/>
              </a:rPr>
              <a:t>x </a:t>
            </a:r>
            <a:r>
              <a:rPr sz="700" spc="60" dirty="0">
                <a:solidFill>
                  <a:srgbClr val="4F4F4F"/>
                </a:solidFill>
                <a:latin typeface="Arial"/>
                <a:cs typeface="Arial"/>
              </a:rPr>
              <a:t>Union  </a:t>
            </a:r>
            <a:r>
              <a:rPr sz="700" spc="65" dirty="0">
                <a:solidFill>
                  <a:srgbClr val="3F3F3F"/>
                </a:solidFill>
                <a:latin typeface="Arial"/>
                <a:cs typeface="Arial"/>
              </a:rPr>
              <a:t>High </a:t>
            </a:r>
            <a:r>
              <a:rPr sz="700" spc="30" dirty="0">
                <a:solidFill>
                  <a:srgbClr val="676767"/>
                </a:solidFill>
                <a:latin typeface="Arial"/>
                <a:cs typeface="Arial"/>
              </a:rPr>
              <a:t>School </a:t>
            </a:r>
            <a:r>
              <a:rPr sz="700" spc="40" dirty="0">
                <a:solidFill>
                  <a:srgbClr val="4F4F4F"/>
                </a:solidFill>
                <a:latin typeface="Arial"/>
                <a:cs typeface="Arial"/>
              </a:rPr>
              <a:t>District </a:t>
            </a:r>
            <a:r>
              <a:rPr sz="700" spc="60" dirty="0">
                <a:solidFill>
                  <a:srgbClr val="676767"/>
                </a:solidFill>
                <a:latin typeface="Arial"/>
                <a:cs typeface="Arial"/>
              </a:rPr>
              <a:t>end </a:t>
            </a:r>
            <a:r>
              <a:rPr sz="700" spc="50" dirty="0">
                <a:solidFill>
                  <a:srgbClr val="4F4F4F"/>
                </a:solidFill>
                <a:latin typeface="Arial"/>
                <a:cs typeface="Arial"/>
              </a:rPr>
              <a:t>the  prison-to-deportation</a:t>
            </a:r>
            <a:r>
              <a:rPr sz="700" spc="-40" dirty="0">
                <a:solidFill>
                  <a:srgbClr val="4F4F4F"/>
                </a:solidFill>
                <a:latin typeface="Arial"/>
                <a:cs typeface="Arial"/>
              </a:rPr>
              <a:t> </a:t>
            </a:r>
            <a:r>
              <a:rPr sz="700" spc="45" dirty="0">
                <a:solidFill>
                  <a:srgbClr val="4F4F4F"/>
                </a:solidFill>
                <a:latin typeface="Arial"/>
                <a:cs typeface="Arial"/>
              </a:rPr>
              <a:t>pipeline</a:t>
            </a:r>
            <a:endParaRPr sz="700">
              <a:latin typeface="Arial"/>
              <a:cs typeface="Arial"/>
            </a:endParaRPr>
          </a:p>
          <a:p>
            <a:pPr marL="26670" marR="5080" indent="635">
              <a:lnSpc>
                <a:spcPct val="100000"/>
              </a:lnSpc>
            </a:pPr>
            <a:r>
              <a:rPr sz="700" spc="60" dirty="0">
                <a:solidFill>
                  <a:srgbClr val="4F4F4F"/>
                </a:solidFill>
                <a:latin typeface="Arial"/>
                <a:cs typeface="Arial"/>
              </a:rPr>
              <a:t>by </a:t>
            </a:r>
            <a:r>
              <a:rPr sz="700" spc="50" dirty="0">
                <a:solidFill>
                  <a:srgbClr val="4F4F4F"/>
                </a:solidFill>
                <a:latin typeface="Arial"/>
                <a:cs typeface="Arial"/>
              </a:rPr>
              <a:t>removing </a:t>
            </a:r>
            <a:r>
              <a:rPr sz="700" dirty="0">
                <a:solidFill>
                  <a:srgbClr val="676767"/>
                </a:solidFill>
                <a:latin typeface="Arial"/>
                <a:cs typeface="Arial"/>
              </a:rPr>
              <a:t>schoo </a:t>
            </a:r>
            <a:r>
              <a:rPr sz="700" dirty="0">
                <a:solidFill>
                  <a:srgbClr val="3F3F3F"/>
                </a:solidFill>
                <a:latin typeface="Arial"/>
                <a:cs typeface="Arial"/>
              </a:rPr>
              <a:t>l </a:t>
            </a:r>
            <a:r>
              <a:rPr sz="700" spc="35" dirty="0">
                <a:solidFill>
                  <a:srgbClr val="4F4F4F"/>
                </a:solidFill>
                <a:latin typeface="Arial"/>
                <a:cs typeface="Arial"/>
              </a:rPr>
              <a:t>police</a:t>
            </a:r>
            <a:r>
              <a:rPr sz="700" spc="-45" dirty="0">
                <a:solidFill>
                  <a:srgbClr val="4F4F4F"/>
                </a:solidFill>
                <a:latin typeface="Arial"/>
                <a:cs typeface="Arial"/>
              </a:rPr>
              <a:t> </a:t>
            </a:r>
            <a:r>
              <a:rPr sz="700" spc="75" dirty="0">
                <a:solidFill>
                  <a:srgbClr val="4F4F4F"/>
                </a:solidFill>
                <a:latin typeface="Arial"/>
                <a:cs typeface="Arial"/>
              </a:rPr>
              <a:t>from  </a:t>
            </a:r>
            <a:r>
              <a:rPr sz="700" spc="60" dirty="0">
                <a:solidFill>
                  <a:srgbClr val="676767"/>
                </a:solidFill>
                <a:latin typeface="Arial"/>
                <a:cs typeface="Arial"/>
              </a:rPr>
              <a:t>campus </a:t>
            </a:r>
            <a:r>
              <a:rPr sz="700" spc="55" dirty="0">
                <a:solidFill>
                  <a:srgbClr val="676767"/>
                </a:solidFill>
                <a:latin typeface="Arial"/>
                <a:cs typeface="Arial"/>
              </a:rPr>
              <a:t>and </a:t>
            </a:r>
            <a:r>
              <a:rPr sz="700" spc="40" dirty="0">
                <a:solidFill>
                  <a:srgbClr val="4F4F4F"/>
                </a:solidFill>
                <a:latin typeface="Arial"/>
                <a:cs typeface="Arial"/>
              </a:rPr>
              <a:t>reinvesting </a:t>
            </a:r>
            <a:r>
              <a:rPr sz="700" spc="35" dirty="0">
                <a:solidFill>
                  <a:srgbClr val="3F3F3F"/>
                </a:solidFill>
                <a:latin typeface="Arial"/>
                <a:cs typeface="Arial"/>
              </a:rPr>
              <a:t>th </a:t>
            </a:r>
            <a:r>
              <a:rPr sz="700" spc="55" dirty="0">
                <a:solidFill>
                  <a:srgbClr val="676767"/>
                </a:solidFill>
                <a:latin typeface="Arial"/>
                <a:cs typeface="Arial"/>
              </a:rPr>
              <a:t>e  </a:t>
            </a:r>
            <a:r>
              <a:rPr sz="700" spc="50" dirty="0">
                <a:solidFill>
                  <a:srgbClr val="4F4F4F"/>
                </a:solidFill>
                <a:latin typeface="Arial"/>
                <a:cs typeface="Arial"/>
              </a:rPr>
              <a:t>funds </a:t>
            </a:r>
            <a:r>
              <a:rPr sz="700" spc="35" dirty="0">
                <a:solidFill>
                  <a:srgbClr val="676767"/>
                </a:solidFill>
                <a:latin typeface="Arial"/>
                <a:cs typeface="Arial"/>
              </a:rPr>
              <a:t>spe</a:t>
            </a:r>
            <a:r>
              <a:rPr sz="700" spc="35" dirty="0">
                <a:solidFill>
                  <a:srgbClr val="3F3F3F"/>
                </a:solidFill>
                <a:latin typeface="Arial"/>
                <a:cs typeface="Arial"/>
              </a:rPr>
              <a:t>nt </a:t>
            </a:r>
            <a:r>
              <a:rPr sz="700" spc="35" dirty="0">
                <a:solidFill>
                  <a:srgbClr val="676767"/>
                </a:solidFill>
                <a:latin typeface="Arial"/>
                <a:cs typeface="Arial"/>
              </a:rPr>
              <a:t>o</a:t>
            </a:r>
            <a:r>
              <a:rPr sz="700" spc="35" dirty="0">
                <a:solidFill>
                  <a:srgbClr val="3F3F3F"/>
                </a:solidFill>
                <a:latin typeface="Arial"/>
                <a:cs typeface="Arial"/>
              </a:rPr>
              <a:t>n </a:t>
            </a:r>
            <a:r>
              <a:rPr sz="700" spc="35" dirty="0">
                <a:solidFill>
                  <a:srgbClr val="4F4F4F"/>
                </a:solidFill>
                <a:latin typeface="Arial"/>
                <a:cs typeface="Arial"/>
              </a:rPr>
              <a:t>police </a:t>
            </a:r>
            <a:r>
              <a:rPr sz="700" spc="45" dirty="0">
                <a:solidFill>
                  <a:srgbClr val="676767"/>
                </a:solidFill>
                <a:latin typeface="Arial"/>
                <a:cs typeface="Arial"/>
              </a:rPr>
              <a:t>on  </a:t>
            </a:r>
            <a:r>
              <a:rPr sz="700" dirty="0">
                <a:solidFill>
                  <a:srgbClr val="676767"/>
                </a:solidFill>
                <a:latin typeface="Arial"/>
                <a:cs typeface="Arial"/>
              </a:rPr>
              <a:t>support </a:t>
            </a:r>
            <a:r>
              <a:rPr sz="700" dirty="0">
                <a:solidFill>
                  <a:srgbClr val="3F3F3F"/>
                </a:solidFill>
                <a:latin typeface="Arial"/>
                <a:cs typeface="Arial"/>
              </a:rPr>
              <a:t>i</a:t>
            </a:r>
            <a:r>
              <a:rPr sz="700" dirty="0">
                <a:solidFill>
                  <a:srgbClr val="676767"/>
                </a:solidFill>
                <a:latin typeface="Arial"/>
                <a:cs typeface="Arial"/>
              </a:rPr>
              <a:t>ve and </a:t>
            </a:r>
            <a:r>
              <a:rPr sz="700" spc="30" dirty="0">
                <a:solidFill>
                  <a:srgbClr val="4F4F4F"/>
                </a:solidFill>
                <a:latin typeface="Arial"/>
                <a:cs typeface="Arial"/>
              </a:rPr>
              <a:t>preventive  </a:t>
            </a:r>
            <a:r>
              <a:rPr sz="700" spc="50" dirty="0">
                <a:solidFill>
                  <a:srgbClr val="4F4F4F"/>
                </a:solidFill>
                <a:latin typeface="Arial"/>
                <a:cs typeface="Arial"/>
              </a:rPr>
              <a:t>programs </a:t>
            </a:r>
            <a:r>
              <a:rPr sz="700" spc="60" dirty="0">
                <a:solidFill>
                  <a:srgbClr val="4F4F4F"/>
                </a:solidFill>
                <a:latin typeface="Arial"/>
                <a:cs typeface="Arial"/>
              </a:rPr>
              <a:t>that </a:t>
            </a:r>
            <a:r>
              <a:rPr sz="700" spc="-15" dirty="0">
                <a:solidFill>
                  <a:srgbClr val="676767"/>
                </a:solidFill>
                <a:latin typeface="Arial"/>
                <a:cs typeface="Arial"/>
              </a:rPr>
              <a:t>actua </a:t>
            </a:r>
            <a:r>
              <a:rPr sz="700" spc="5" dirty="0">
                <a:solidFill>
                  <a:srgbClr val="3F3F3F"/>
                </a:solidFill>
                <a:latin typeface="Arial"/>
                <a:cs typeface="Arial"/>
              </a:rPr>
              <a:t>ll</a:t>
            </a:r>
            <a:r>
              <a:rPr sz="700" spc="5" dirty="0">
                <a:solidFill>
                  <a:srgbClr val="676767"/>
                </a:solidFill>
                <a:latin typeface="Arial"/>
                <a:cs typeface="Arial"/>
              </a:rPr>
              <a:t>y</a:t>
            </a:r>
            <a:r>
              <a:rPr sz="700" spc="-75" dirty="0">
                <a:solidFill>
                  <a:srgbClr val="676767"/>
                </a:solidFill>
                <a:latin typeface="Arial"/>
                <a:cs typeface="Arial"/>
              </a:rPr>
              <a:t> </a:t>
            </a:r>
            <a:r>
              <a:rPr sz="700" spc="60" dirty="0">
                <a:solidFill>
                  <a:srgbClr val="4F4F4F"/>
                </a:solidFill>
                <a:latin typeface="Arial"/>
                <a:cs typeface="Arial"/>
              </a:rPr>
              <a:t>make</a:t>
            </a:r>
            <a:endParaRPr sz="700">
              <a:latin typeface="Arial"/>
              <a:cs typeface="Arial"/>
            </a:endParaRPr>
          </a:p>
          <a:p>
            <a:pPr marL="27940">
              <a:lnSpc>
                <a:spcPct val="100000"/>
              </a:lnSpc>
              <a:spcBef>
                <a:spcPts val="30"/>
              </a:spcBef>
            </a:pPr>
            <a:r>
              <a:rPr sz="700" spc="50" dirty="0">
                <a:solidFill>
                  <a:srgbClr val="676767"/>
                </a:solidFill>
                <a:latin typeface="Arial"/>
                <a:cs typeface="Arial"/>
              </a:rPr>
              <a:t>students</a:t>
            </a:r>
            <a:r>
              <a:rPr sz="700" spc="-5" dirty="0">
                <a:solidFill>
                  <a:srgbClr val="676767"/>
                </a:solidFill>
                <a:latin typeface="Arial"/>
                <a:cs typeface="Arial"/>
              </a:rPr>
              <a:t> </a:t>
            </a:r>
            <a:r>
              <a:rPr sz="700" spc="5" dirty="0">
                <a:solidFill>
                  <a:srgbClr val="676767"/>
                </a:solidFill>
                <a:latin typeface="Arial"/>
                <a:cs typeface="Arial"/>
              </a:rPr>
              <a:t>safe.</a:t>
            </a:r>
            <a:endParaRPr sz="7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273738" y="6048903"/>
            <a:ext cx="1370330" cy="1496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25780" indent="2540">
              <a:lnSpc>
                <a:spcPct val="108200"/>
              </a:lnSpc>
              <a:spcBef>
                <a:spcPts val="100"/>
              </a:spcBef>
            </a:pPr>
            <a:r>
              <a:rPr sz="1000" b="1" spc="75" dirty="0">
                <a:solidFill>
                  <a:srgbClr val="8C2328"/>
                </a:solidFill>
                <a:latin typeface="Arial"/>
                <a:cs typeface="Arial"/>
              </a:rPr>
              <a:t>DENVER,  COLORADO</a:t>
            </a:r>
            <a:endParaRPr sz="1000">
              <a:latin typeface="Arial"/>
              <a:cs typeface="Arial"/>
            </a:endParaRPr>
          </a:p>
          <a:p>
            <a:pPr marL="29845">
              <a:lnSpc>
                <a:spcPct val="100000"/>
              </a:lnSpc>
              <a:spcBef>
                <a:spcPts val="515"/>
              </a:spcBef>
            </a:pPr>
            <a:r>
              <a:rPr sz="700" spc="20" dirty="0">
                <a:solidFill>
                  <a:srgbClr val="4F4F4F"/>
                </a:solidFill>
                <a:latin typeface="Arial"/>
                <a:cs typeface="Arial"/>
              </a:rPr>
              <a:t>Padres </a:t>
            </a:r>
            <a:r>
              <a:rPr sz="700" spc="20" dirty="0">
                <a:solidFill>
                  <a:srgbClr val="676767"/>
                </a:solidFill>
                <a:latin typeface="Arial"/>
                <a:cs typeface="Arial"/>
              </a:rPr>
              <a:t>y </a:t>
            </a:r>
            <a:r>
              <a:rPr sz="700" spc="30" dirty="0">
                <a:solidFill>
                  <a:srgbClr val="4F4F4F"/>
                </a:solidFill>
                <a:latin typeface="Arial"/>
                <a:cs typeface="Arial"/>
              </a:rPr>
              <a:t>J6venes</a:t>
            </a:r>
            <a:r>
              <a:rPr sz="700" spc="-85" dirty="0">
                <a:solidFill>
                  <a:srgbClr val="4F4F4F"/>
                </a:solidFill>
                <a:latin typeface="Arial"/>
                <a:cs typeface="Arial"/>
              </a:rPr>
              <a:t> </a:t>
            </a:r>
            <a:r>
              <a:rPr sz="700" spc="35" dirty="0">
                <a:solidFill>
                  <a:srgbClr val="4F4F4F"/>
                </a:solidFill>
                <a:latin typeface="Arial"/>
                <a:cs typeface="Arial"/>
              </a:rPr>
              <a:t>Unidos</a:t>
            </a:r>
            <a:endParaRPr sz="700">
              <a:latin typeface="Arial"/>
              <a:cs typeface="Arial"/>
            </a:endParaRPr>
          </a:p>
          <a:p>
            <a:pPr marL="27940" marR="33020" indent="-1270">
              <a:lnSpc>
                <a:spcPct val="100000"/>
              </a:lnSpc>
              <a:spcBef>
                <a:spcPts val="25"/>
              </a:spcBef>
            </a:pPr>
            <a:r>
              <a:rPr sz="700" spc="10" dirty="0">
                <a:solidFill>
                  <a:srgbClr val="676767"/>
                </a:solidFill>
                <a:latin typeface="Arial"/>
                <a:cs typeface="Arial"/>
              </a:rPr>
              <a:t>cont</a:t>
            </a:r>
            <a:r>
              <a:rPr sz="700" spc="-10" dirty="0">
                <a:solidFill>
                  <a:srgbClr val="676767"/>
                </a:solidFill>
                <a:latin typeface="Arial"/>
                <a:cs typeface="Arial"/>
              </a:rPr>
              <a:t> </a:t>
            </a:r>
            <a:r>
              <a:rPr sz="700" spc="5" dirty="0">
                <a:solidFill>
                  <a:srgbClr val="3F3F3F"/>
                </a:solidFill>
                <a:latin typeface="Arial"/>
                <a:cs typeface="Arial"/>
              </a:rPr>
              <a:t>inu</a:t>
            </a:r>
            <a:r>
              <a:rPr sz="700" spc="-25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700" spc="10" dirty="0">
                <a:solidFill>
                  <a:srgbClr val="676767"/>
                </a:solidFill>
                <a:latin typeface="Arial"/>
                <a:cs typeface="Arial"/>
              </a:rPr>
              <a:t>es</a:t>
            </a:r>
            <a:r>
              <a:rPr sz="700" spc="-20" dirty="0">
                <a:solidFill>
                  <a:srgbClr val="676767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4F4F4F"/>
                </a:solidFill>
                <a:latin typeface="Arial"/>
                <a:cs typeface="Arial"/>
              </a:rPr>
              <a:t>to</a:t>
            </a:r>
            <a:r>
              <a:rPr sz="700" spc="105" dirty="0">
                <a:solidFill>
                  <a:srgbClr val="4F4F4F"/>
                </a:solidFill>
                <a:latin typeface="Arial"/>
                <a:cs typeface="Arial"/>
              </a:rPr>
              <a:t> </a:t>
            </a:r>
            <a:r>
              <a:rPr sz="700" spc="70" dirty="0">
                <a:solidFill>
                  <a:srgbClr val="4F4F4F"/>
                </a:solidFill>
                <a:latin typeface="Arial"/>
                <a:cs typeface="Arial"/>
              </a:rPr>
              <a:t>fight</a:t>
            </a:r>
            <a:r>
              <a:rPr sz="700" spc="10" dirty="0">
                <a:solidFill>
                  <a:srgbClr val="4F4F4F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676767"/>
                </a:solidFill>
                <a:latin typeface="Arial"/>
                <a:cs typeface="Arial"/>
              </a:rPr>
              <a:t>ag</a:t>
            </a:r>
            <a:r>
              <a:rPr sz="700" spc="-55" dirty="0">
                <a:solidFill>
                  <a:srgbClr val="676767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676767"/>
                </a:solidFill>
                <a:latin typeface="Arial"/>
                <a:cs typeface="Arial"/>
              </a:rPr>
              <a:t>ai</a:t>
            </a:r>
            <a:r>
              <a:rPr sz="700" spc="-130" dirty="0">
                <a:solidFill>
                  <a:srgbClr val="676767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3F3F3F"/>
                </a:solidFill>
                <a:latin typeface="Arial"/>
                <a:cs typeface="Arial"/>
              </a:rPr>
              <a:t>n</a:t>
            </a:r>
            <a:r>
              <a:rPr sz="700" spc="-105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676767"/>
                </a:solidFill>
                <a:latin typeface="Arial"/>
                <a:cs typeface="Arial"/>
              </a:rPr>
              <a:t>st</a:t>
            </a:r>
            <a:r>
              <a:rPr sz="700" spc="50" dirty="0">
                <a:solidFill>
                  <a:srgbClr val="676767"/>
                </a:solidFill>
                <a:latin typeface="Arial"/>
                <a:cs typeface="Arial"/>
              </a:rPr>
              <a:t> </a:t>
            </a:r>
            <a:r>
              <a:rPr sz="700" spc="-5" dirty="0">
                <a:solidFill>
                  <a:srgbClr val="4F4F4F"/>
                </a:solidFill>
                <a:latin typeface="Arial"/>
                <a:cs typeface="Arial"/>
              </a:rPr>
              <a:t>the  </a:t>
            </a:r>
            <a:r>
              <a:rPr sz="700" dirty="0">
                <a:solidFill>
                  <a:srgbClr val="676767"/>
                </a:solidFill>
                <a:latin typeface="Arial"/>
                <a:cs typeface="Arial"/>
              </a:rPr>
              <a:t>schoo </a:t>
            </a:r>
            <a:r>
              <a:rPr sz="700" dirty="0">
                <a:solidFill>
                  <a:srgbClr val="3F3F3F"/>
                </a:solidFill>
                <a:latin typeface="Arial"/>
                <a:cs typeface="Arial"/>
              </a:rPr>
              <a:t>l </a:t>
            </a:r>
            <a:r>
              <a:rPr sz="700" dirty="0">
                <a:solidFill>
                  <a:srgbClr val="4F4F4F"/>
                </a:solidFill>
                <a:latin typeface="Arial"/>
                <a:cs typeface="Arial"/>
              </a:rPr>
              <a:t>to </a:t>
            </a:r>
            <a:r>
              <a:rPr sz="700" spc="35" dirty="0">
                <a:solidFill>
                  <a:srgbClr val="4F4F4F"/>
                </a:solidFill>
                <a:latin typeface="Arial"/>
                <a:cs typeface="Arial"/>
              </a:rPr>
              <a:t>jail </a:t>
            </a:r>
            <a:r>
              <a:rPr sz="700" spc="40" dirty="0">
                <a:solidFill>
                  <a:srgbClr val="4F4F4F"/>
                </a:solidFill>
                <a:latin typeface="Arial"/>
                <a:cs typeface="Arial"/>
              </a:rPr>
              <a:t>track </a:t>
            </a:r>
            <a:r>
              <a:rPr sz="700" spc="30" dirty="0">
                <a:solidFill>
                  <a:srgbClr val="676767"/>
                </a:solidFill>
                <a:latin typeface="Arial"/>
                <a:cs typeface="Arial"/>
              </a:rPr>
              <a:t>after  </a:t>
            </a:r>
            <a:r>
              <a:rPr sz="700" dirty="0">
                <a:solidFill>
                  <a:srgbClr val="676767"/>
                </a:solidFill>
                <a:latin typeface="Arial"/>
                <a:cs typeface="Arial"/>
              </a:rPr>
              <a:t>successfu </a:t>
            </a:r>
            <a:r>
              <a:rPr sz="700" dirty="0">
                <a:solidFill>
                  <a:srgbClr val="3F3F3F"/>
                </a:solidFill>
                <a:latin typeface="Arial"/>
                <a:cs typeface="Arial"/>
              </a:rPr>
              <a:t>ll</a:t>
            </a:r>
            <a:r>
              <a:rPr sz="700" dirty="0">
                <a:solidFill>
                  <a:srgbClr val="676767"/>
                </a:solidFill>
                <a:latin typeface="Arial"/>
                <a:cs typeface="Arial"/>
              </a:rPr>
              <a:t>y </a:t>
            </a:r>
            <a:r>
              <a:rPr sz="700" dirty="0">
                <a:solidFill>
                  <a:srgbClr val="3F3F3F"/>
                </a:solidFill>
                <a:latin typeface="Arial"/>
                <a:cs typeface="Arial"/>
              </a:rPr>
              <a:t>lim </a:t>
            </a:r>
            <a:r>
              <a:rPr sz="700" spc="-5" dirty="0">
                <a:solidFill>
                  <a:srgbClr val="3F3F3F"/>
                </a:solidFill>
                <a:latin typeface="Arial"/>
                <a:cs typeface="Arial"/>
              </a:rPr>
              <a:t>itin </a:t>
            </a:r>
            <a:r>
              <a:rPr sz="700" dirty="0">
                <a:solidFill>
                  <a:srgbClr val="676767"/>
                </a:solidFill>
                <a:latin typeface="Arial"/>
                <a:cs typeface="Arial"/>
              </a:rPr>
              <a:t>g</a:t>
            </a:r>
            <a:r>
              <a:rPr sz="700" spc="65" dirty="0">
                <a:solidFill>
                  <a:srgbClr val="676767"/>
                </a:solidFill>
                <a:latin typeface="Arial"/>
                <a:cs typeface="Arial"/>
              </a:rPr>
              <a:t> </a:t>
            </a:r>
            <a:r>
              <a:rPr sz="700" spc="-5" dirty="0">
                <a:solidFill>
                  <a:srgbClr val="4F4F4F"/>
                </a:solidFill>
                <a:latin typeface="Arial"/>
                <a:cs typeface="Arial"/>
              </a:rPr>
              <a:t>the</a:t>
            </a:r>
            <a:endParaRPr sz="700">
              <a:latin typeface="Arial"/>
              <a:cs typeface="Arial"/>
            </a:endParaRPr>
          </a:p>
          <a:p>
            <a:pPr marL="26034" marR="67310" indent="1270">
              <a:lnSpc>
                <a:spcPct val="100000"/>
              </a:lnSpc>
              <a:spcBef>
                <a:spcPts val="5"/>
              </a:spcBef>
            </a:pPr>
            <a:r>
              <a:rPr sz="700" dirty="0">
                <a:solidFill>
                  <a:srgbClr val="3F3F3F"/>
                </a:solidFill>
                <a:latin typeface="Arial"/>
                <a:cs typeface="Arial"/>
              </a:rPr>
              <a:t>in </a:t>
            </a:r>
            <a:r>
              <a:rPr sz="700" spc="15" dirty="0">
                <a:solidFill>
                  <a:srgbClr val="676767"/>
                </a:solidFill>
                <a:latin typeface="Arial"/>
                <a:cs typeface="Arial"/>
              </a:rPr>
              <a:t>vo</a:t>
            </a:r>
            <a:r>
              <a:rPr sz="700" spc="15" dirty="0">
                <a:solidFill>
                  <a:srgbClr val="3F3F3F"/>
                </a:solidFill>
                <a:latin typeface="Arial"/>
                <a:cs typeface="Arial"/>
              </a:rPr>
              <a:t>l</a:t>
            </a:r>
            <a:r>
              <a:rPr sz="700" spc="15" dirty="0">
                <a:solidFill>
                  <a:srgbClr val="676767"/>
                </a:solidFill>
                <a:latin typeface="Arial"/>
                <a:cs typeface="Arial"/>
              </a:rPr>
              <a:t>vem </a:t>
            </a:r>
            <a:r>
              <a:rPr sz="700" dirty="0">
                <a:solidFill>
                  <a:srgbClr val="676767"/>
                </a:solidFill>
                <a:latin typeface="Arial"/>
                <a:cs typeface="Arial"/>
              </a:rPr>
              <a:t>ent of </a:t>
            </a:r>
            <a:r>
              <a:rPr sz="700" spc="35" dirty="0">
                <a:solidFill>
                  <a:srgbClr val="676767"/>
                </a:solidFill>
                <a:latin typeface="Arial"/>
                <a:cs typeface="Arial"/>
              </a:rPr>
              <a:t>school </a:t>
            </a:r>
            <a:r>
              <a:rPr sz="700" spc="35" dirty="0">
                <a:solidFill>
                  <a:srgbClr val="4F4F4F"/>
                </a:solidFill>
                <a:latin typeface="Arial"/>
                <a:cs typeface="Arial"/>
              </a:rPr>
              <a:t>police  to </a:t>
            </a:r>
            <a:r>
              <a:rPr sz="700" spc="20" dirty="0">
                <a:solidFill>
                  <a:srgbClr val="676767"/>
                </a:solidFill>
                <a:latin typeface="Arial"/>
                <a:cs typeface="Arial"/>
              </a:rPr>
              <a:t>ser</a:t>
            </a:r>
            <a:r>
              <a:rPr sz="700" spc="20" dirty="0">
                <a:solidFill>
                  <a:srgbClr val="3F3F3F"/>
                </a:solidFill>
                <a:latin typeface="Arial"/>
                <a:cs typeface="Arial"/>
              </a:rPr>
              <a:t>i</a:t>
            </a:r>
            <a:r>
              <a:rPr sz="700" spc="20" dirty="0">
                <a:solidFill>
                  <a:srgbClr val="676767"/>
                </a:solidFill>
                <a:latin typeface="Arial"/>
                <a:cs typeface="Arial"/>
              </a:rPr>
              <a:t>ous</a:t>
            </a:r>
            <a:r>
              <a:rPr sz="700" spc="15" dirty="0">
                <a:solidFill>
                  <a:srgbClr val="676767"/>
                </a:solidFill>
                <a:latin typeface="Arial"/>
                <a:cs typeface="Arial"/>
              </a:rPr>
              <a:t> </a:t>
            </a:r>
            <a:r>
              <a:rPr sz="700" spc="45" dirty="0">
                <a:solidFill>
                  <a:srgbClr val="4F4F4F"/>
                </a:solidFill>
                <a:latin typeface="Arial"/>
                <a:cs typeface="Arial"/>
              </a:rPr>
              <a:t>threats</a:t>
            </a:r>
            <a:r>
              <a:rPr sz="700" spc="5" dirty="0">
                <a:solidFill>
                  <a:srgbClr val="4F4F4F"/>
                </a:solidFill>
                <a:latin typeface="Arial"/>
                <a:cs typeface="Arial"/>
              </a:rPr>
              <a:t> </a:t>
            </a:r>
            <a:r>
              <a:rPr sz="700" spc="70" dirty="0">
                <a:solidFill>
                  <a:srgbClr val="3F3F3F"/>
                </a:solidFill>
                <a:latin typeface="Arial"/>
                <a:cs typeface="Arial"/>
              </a:rPr>
              <a:t>t</a:t>
            </a:r>
            <a:r>
              <a:rPr sz="700" spc="70" dirty="0">
                <a:solidFill>
                  <a:srgbClr val="676767"/>
                </a:solidFill>
                <a:latin typeface="Arial"/>
                <a:cs typeface="Arial"/>
              </a:rPr>
              <a:t>o</a:t>
            </a:r>
            <a:r>
              <a:rPr sz="700" spc="-50" dirty="0">
                <a:solidFill>
                  <a:srgbClr val="676767"/>
                </a:solidFill>
                <a:latin typeface="Arial"/>
                <a:cs typeface="Arial"/>
              </a:rPr>
              <a:t> </a:t>
            </a:r>
            <a:r>
              <a:rPr sz="700" spc="25" dirty="0">
                <a:solidFill>
                  <a:srgbClr val="676767"/>
                </a:solidFill>
                <a:latin typeface="Arial"/>
                <a:cs typeface="Arial"/>
              </a:rPr>
              <a:t>sc</a:t>
            </a:r>
            <a:r>
              <a:rPr sz="700" spc="25" dirty="0">
                <a:solidFill>
                  <a:srgbClr val="3F3F3F"/>
                </a:solidFill>
                <a:latin typeface="Arial"/>
                <a:cs typeface="Arial"/>
              </a:rPr>
              <a:t>h</a:t>
            </a:r>
            <a:r>
              <a:rPr sz="700" spc="25" dirty="0">
                <a:solidFill>
                  <a:srgbClr val="676767"/>
                </a:solidFill>
                <a:latin typeface="Arial"/>
                <a:cs typeface="Arial"/>
              </a:rPr>
              <a:t>oo</a:t>
            </a:r>
            <a:r>
              <a:rPr sz="700" spc="-100" dirty="0">
                <a:solidFill>
                  <a:srgbClr val="676767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3F3F3F"/>
                </a:solidFill>
                <a:latin typeface="Arial"/>
                <a:cs typeface="Arial"/>
              </a:rPr>
              <a:t>l</a:t>
            </a:r>
            <a:endParaRPr sz="700">
              <a:latin typeface="Arial"/>
              <a:cs typeface="Arial"/>
            </a:endParaRPr>
          </a:p>
          <a:p>
            <a:pPr marL="26670" marR="5080" indent="1270">
              <a:lnSpc>
                <a:spcPct val="100000"/>
              </a:lnSpc>
              <a:spcBef>
                <a:spcPts val="30"/>
              </a:spcBef>
            </a:pPr>
            <a:r>
              <a:rPr sz="700" spc="25" dirty="0">
                <a:solidFill>
                  <a:srgbClr val="676767"/>
                </a:solidFill>
                <a:latin typeface="Arial"/>
                <a:cs typeface="Arial"/>
              </a:rPr>
              <a:t>safety </a:t>
            </a:r>
            <a:r>
              <a:rPr sz="700" spc="30" dirty="0">
                <a:solidFill>
                  <a:srgbClr val="676767"/>
                </a:solidFill>
                <a:latin typeface="Arial"/>
                <a:cs typeface="Arial"/>
              </a:rPr>
              <a:t>and </a:t>
            </a:r>
            <a:r>
              <a:rPr sz="700" spc="25" dirty="0">
                <a:solidFill>
                  <a:srgbClr val="676767"/>
                </a:solidFill>
                <a:latin typeface="Arial"/>
                <a:cs typeface="Arial"/>
              </a:rPr>
              <a:t>obta </a:t>
            </a:r>
            <a:r>
              <a:rPr sz="700" spc="-10" dirty="0">
                <a:solidFill>
                  <a:srgbClr val="3F3F3F"/>
                </a:solidFill>
                <a:latin typeface="Arial"/>
                <a:cs typeface="Arial"/>
              </a:rPr>
              <a:t>inin </a:t>
            </a:r>
            <a:r>
              <a:rPr sz="700" spc="-10" dirty="0">
                <a:solidFill>
                  <a:srgbClr val="676767"/>
                </a:solidFill>
                <a:latin typeface="Arial"/>
                <a:cs typeface="Arial"/>
              </a:rPr>
              <a:t>g </a:t>
            </a:r>
            <a:r>
              <a:rPr sz="700" spc="-15" dirty="0">
                <a:solidFill>
                  <a:srgbClr val="4F4F4F"/>
                </a:solidFill>
                <a:latin typeface="Arial"/>
                <a:cs typeface="Arial"/>
              </a:rPr>
              <a:t>the  </a:t>
            </a:r>
            <a:r>
              <a:rPr sz="700" spc="65" dirty="0">
                <a:solidFill>
                  <a:srgbClr val="4F4F4F"/>
                </a:solidFill>
                <a:latin typeface="Arial"/>
                <a:cs typeface="Arial"/>
              </a:rPr>
              <a:t>implementation </a:t>
            </a:r>
            <a:r>
              <a:rPr sz="700" spc="55" dirty="0">
                <a:solidFill>
                  <a:srgbClr val="676767"/>
                </a:solidFill>
                <a:latin typeface="Arial"/>
                <a:cs typeface="Arial"/>
              </a:rPr>
              <a:t>of</a:t>
            </a:r>
            <a:r>
              <a:rPr sz="700" spc="-155" dirty="0">
                <a:solidFill>
                  <a:srgbClr val="676767"/>
                </a:solidFill>
                <a:latin typeface="Arial"/>
                <a:cs typeface="Arial"/>
              </a:rPr>
              <a:t> </a:t>
            </a:r>
            <a:r>
              <a:rPr sz="700" spc="35" dirty="0">
                <a:solidFill>
                  <a:srgbClr val="4F4F4F"/>
                </a:solidFill>
                <a:latin typeface="Arial"/>
                <a:cs typeface="Arial"/>
              </a:rPr>
              <a:t>restorative  practices </a:t>
            </a:r>
            <a:r>
              <a:rPr sz="700" spc="30" dirty="0">
                <a:solidFill>
                  <a:srgbClr val="4F4F4F"/>
                </a:solidFill>
                <a:latin typeface="Arial"/>
                <a:cs typeface="Arial"/>
              </a:rPr>
              <a:t>in Denver Public  </a:t>
            </a:r>
            <a:r>
              <a:rPr sz="700" spc="20" dirty="0">
                <a:solidFill>
                  <a:srgbClr val="4F4F4F"/>
                </a:solidFill>
                <a:latin typeface="Arial"/>
                <a:cs typeface="Arial"/>
              </a:rPr>
              <a:t>Schools </a:t>
            </a:r>
            <a:r>
              <a:rPr sz="700" spc="15" dirty="0">
                <a:solidFill>
                  <a:srgbClr val="3F3F3F"/>
                </a:solidFill>
                <a:latin typeface="Arial"/>
                <a:cs typeface="Arial"/>
              </a:rPr>
              <a:t>in</a:t>
            </a:r>
            <a:r>
              <a:rPr sz="700" spc="25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700" spc="15" dirty="0">
                <a:solidFill>
                  <a:srgbClr val="676767"/>
                </a:solidFill>
                <a:latin typeface="Arial"/>
                <a:cs typeface="Arial"/>
              </a:rPr>
              <a:t>Co</a:t>
            </a:r>
            <a:r>
              <a:rPr sz="700" spc="15" dirty="0">
                <a:solidFill>
                  <a:srgbClr val="3F3F3F"/>
                </a:solidFill>
                <a:latin typeface="Arial"/>
                <a:cs typeface="Arial"/>
              </a:rPr>
              <a:t>l</a:t>
            </a:r>
            <a:r>
              <a:rPr sz="700" spc="15" dirty="0">
                <a:solidFill>
                  <a:srgbClr val="676767"/>
                </a:solidFill>
                <a:latin typeface="Arial"/>
                <a:cs typeface="Arial"/>
              </a:rPr>
              <a:t>orado.</a:t>
            </a:r>
            <a:endParaRPr sz="7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969461" y="3239967"/>
            <a:ext cx="1695450" cy="179832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14300" marR="739775">
              <a:lnSpc>
                <a:spcPct val="104200"/>
              </a:lnSpc>
              <a:spcBef>
                <a:spcPts val="50"/>
              </a:spcBef>
            </a:pPr>
            <a:r>
              <a:rPr sz="1000" b="1" spc="80" dirty="0">
                <a:solidFill>
                  <a:srgbClr val="8C2328"/>
                </a:solidFill>
                <a:latin typeface="Arial"/>
                <a:cs typeface="Arial"/>
              </a:rPr>
              <a:t>NEW </a:t>
            </a:r>
            <a:r>
              <a:rPr sz="1000" b="1" spc="55" dirty="0">
                <a:solidFill>
                  <a:srgbClr val="8C2328"/>
                </a:solidFill>
                <a:latin typeface="Arial"/>
                <a:cs typeface="Arial"/>
              </a:rPr>
              <a:t>YORK,  </a:t>
            </a:r>
            <a:r>
              <a:rPr sz="1000" b="1" spc="75" dirty="0">
                <a:solidFill>
                  <a:srgbClr val="8C2328"/>
                </a:solidFill>
                <a:latin typeface="Arial"/>
                <a:cs typeface="Arial"/>
              </a:rPr>
              <a:t>NEW</a:t>
            </a:r>
            <a:r>
              <a:rPr sz="1000" b="1" spc="170" dirty="0">
                <a:solidFill>
                  <a:srgbClr val="8C2328"/>
                </a:solidFill>
                <a:latin typeface="Arial"/>
                <a:cs typeface="Arial"/>
              </a:rPr>
              <a:t> </a:t>
            </a:r>
            <a:r>
              <a:rPr sz="1000" b="1" spc="60" dirty="0">
                <a:solidFill>
                  <a:srgbClr val="8C2328"/>
                </a:solidFill>
                <a:latin typeface="Arial"/>
                <a:cs typeface="Arial"/>
              </a:rPr>
              <a:t>YORK</a:t>
            </a:r>
            <a:endParaRPr sz="1000">
              <a:latin typeface="Arial"/>
              <a:cs typeface="Arial"/>
            </a:endParaRPr>
          </a:p>
          <a:p>
            <a:pPr marL="121920" marR="170815" indent="-635">
              <a:lnSpc>
                <a:spcPct val="100499"/>
              </a:lnSpc>
              <a:spcBef>
                <a:spcPts val="560"/>
              </a:spcBef>
            </a:pPr>
            <a:r>
              <a:rPr sz="700" spc="35" dirty="0">
                <a:solidFill>
                  <a:srgbClr val="3F3F3F"/>
                </a:solidFill>
                <a:latin typeface="Arial"/>
                <a:cs typeface="Arial"/>
              </a:rPr>
              <a:t>Th</a:t>
            </a:r>
            <a:r>
              <a:rPr sz="700" spc="35" dirty="0">
                <a:solidFill>
                  <a:srgbClr val="676767"/>
                </a:solidFill>
                <a:latin typeface="Arial"/>
                <a:cs typeface="Arial"/>
              </a:rPr>
              <a:t>e</a:t>
            </a:r>
            <a:r>
              <a:rPr sz="700" spc="-5" dirty="0">
                <a:solidFill>
                  <a:srgbClr val="676767"/>
                </a:solidFill>
                <a:latin typeface="Arial"/>
                <a:cs typeface="Arial"/>
              </a:rPr>
              <a:t> </a:t>
            </a:r>
            <a:r>
              <a:rPr sz="700" spc="45" dirty="0">
                <a:solidFill>
                  <a:srgbClr val="4F4F4F"/>
                </a:solidFill>
                <a:latin typeface="Arial"/>
                <a:cs typeface="Arial"/>
              </a:rPr>
              <a:t>Urban</a:t>
            </a:r>
            <a:r>
              <a:rPr sz="700" spc="5" dirty="0">
                <a:solidFill>
                  <a:srgbClr val="4F4F4F"/>
                </a:solidFill>
                <a:latin typeface="Arial"/>
                <a:cs typeface="Arial"/>
              </a:rPr>
              <a:t> </a:t>
            </a:r>
            <a:r>
              <a:rPr sz="700" spc="35" dirty="0">
                <a:solidFill>
                  <a:srgbClr val="676767"/>
                </a:solidFill>
                <a:latin typeface="Arial"/>
                <a:cs typeface="Arial"/>
              </a:rPr>
              <a:t>Youth</a:t>
            </a:r>
            <a:r>
              <a:rPr sz="700" spc="20" dirty="0">
                <a:solidFill>
                  <a:srgbClr val="676767"/>
                </a:solidFill>
                <a:latin typeface="Arial"/>
                <a:cs typeface="Arial"/>
              </a:rPr>
              <a:t> </a:t>
            </a:r>
            <a:r>
              <a:rPr sz="700" spc="15" dirty="0">
                <a:solidFill>
                  <a:srgbClr val="676767"/>
                </a:solidFill>
                <a:latin typeface="Arial"/>
                <a:cs typeface="Arial"/>
              </a:rPr>
              <a:t>Co</a:t>
            </a:r>
            <a:r>
              <a:rPr sz="700" spc="15" dirty="0">
                <a:solidFill>
                  <a:srgbClr val="3F3F3F"/>
                </a:solidFill>
                <a:latin typeface="Arial"/>
                <a:cs typeface="Arial"/>
              </a:rPr>
              <a:t>ll</a:t>
            </a:r>
            <a:r>
              <a:rPr sz="700" spc="15" dirty="0">
                <a:solidFill>
                  <a:srgbClr val="676767"/>
                </a:solidFill>
                <a:latin typeface="Arial"/>
                <a:cs typeface="Arial"/>
              </a:rPr>
              <a:t>abor</a:t>
            </a:r>
            <a:r>
              <a:rPr sz="700" spc="-55" dirty="0">
                <a:solidFill>
                  <a:srgbClr val="676767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676767"/>
                </a:solidFill>
                <a:latin typeface="Arial"/>
                <a:cs typeface="Arial"/>
              </a:rPr>
              <a:t>at</a:t>
            </a:r>
            <a:r>
              <a:rPr sz="700" spc="-70" dirty="0">
                <a:solidFill>
                  <a:srgbClr val="676767"/>
                </a:solidFill>
                <a:latin typeface="Arial"/>
                <a:cs typeface="Arial"/>
              </a:rPr>
              <a:t> </a:t>
            </a:r>
            <a:r>
              <a:rPr sz="700" spc="15" dirty="0">
                <a:solidFill>
                  <a:srgbClr val="3F3F3F"/>
                </a:solidFill>
                <a:latin typeface="Arial"/>
                <a:cs typeface="Arial"/>
              </a:rPr>
              <a:t>i</a:t>
            </a:r>
            <a:r>
              <a:rPr sz="700" spc="15" dirty="0">
                <a:solidFill>
                  <a:srgbClr val="676767"/>
                </a:solidFill>
                <a:latin typeface="Arial"/>
                <a:cs typeface="Arial"/>
              </a:rPr>
              <a:t>ve,  </a:t>
            </a:r>
            <a:r>
              <a:rPr sz="700" spc="10" dirty="0">
                <a:solidFill>
                  <a:srgbClr val="4F4F4F"/>
                </a:solidFill>
                <a:latin typeface="Arial"/>
                <a:cs typeface="Arial"/>
              </a:rPr>
              <a:t>is </a:t>
            </a:r>
            <a:r>
              <a:rPr sz="700" spc="5" dirty="0">
                <a:solidFill>
                  <a:srgbClr val="676767"/>
                </a:solidFill>
                <a:latin typeface="Arial"/>
                <a:cs typeface="Arial"/>
              </a:rPr>
              <a:t>ca</a:t>
            </a:r>
            <a:r>
              <a:rPr sz="700" spc="5" dirty="0">
                <a:solidFill>
                  <a:srgbClr val="3F3F3F"/>
                </a:solidFill>
                <a:latin typeface="Arial"/>
                <a:cs typeface="Arial"/>
              </a:rPr>
              <a:t>lling </a:t>
            </a:r>
            <a:r>
              <a:rPr sz="700" spc="-10" dirty="0">
                <a:solidFill>
                  <a:srgbClr val="4F4F4F"/>
                </a:solidFill>
                <a:latin typeface="Arial"/>
                <a:cs typeface="Arial"/>
              </a:rPr>
              <a:t>for </a:t>
            </a:r>
            <a:r>
              <a:rPr sz="700" spc="-10" dirty="0">
                <a:solidFill>
                  <a:srgbClr val="676767"/>
                </a:solidFill>
                <a:latin typeface="Arial"/>
                <a:cs typeface="Arial"/>
              </a:rPr>
              <a:t>an </a:t>
            </a:r>
            <a:r>
              <a:rPr sz="700" spc="-15" dirty="0">
                <a:solidFill>
                  <a:srgbClr val="676767"/>
                </a:solidFill>
                <a:latin typeface="Arial"/>
                <a:cs typeface="Arial"/>
              </a:rPr>
              <a:t>end </a:t>
            </a:r>
            <a:r>
              <a:rPr sz="700" spc="-10" dirty="0">
                <a:solidFill>
                  <a:srgbClr val="4F4F4F"/>
                </a:solidFill>
                <a:latin typeface="Arial"/>
                <a:cs typeface="Arial"/>
              </a:rPr>
              <a:t>to the </a:t>
            </a:r>
            <a:r>
              <a:rPr sz="700" spc="20" dirty="0">
                <a:solidFill>
                  <a:srgbClr val="676767"/>
                </a:solidFill>
                <a:latin typeface="Arial"/>
                <a:cs typeface="Arial"/>
              </a:rPr>
              <a:t>$746  </a:t>
            </a:r>
            <a:r>
              <a:rPr sz="700" spc="55" dirty="0">
                <a:solidFill>
                  <a:srgbClr val="4F4F4F"/>
                </a:solidFill>
                <a:latin typeface="Arial"/>
                <a:cs typeface="Arial"/>
              </a:rPr>
              <a:t>million </a:t>
            </a:r>
            <a:r>
              <a:rPr sz="700" spc="-10" dirty="0">
                <a:solidFill>
                  <a:srgbClr val="676767"/>
                </a:solidFill>
                <a:latin typeface="Arial"/>
                <a:cs typeface="Arial"/>
              </a:rPr>
              <a:t>a </a:t>
            </a:r>
            <a:r>
              <a:rPr sz="700" spc="20" dirty="0">
                <a:solidFill>
                  <a:srgbClr val="676767"/>
                </a:solidFill>
                <a:latin typeface="Arial"/>
                <a:cs typeface="Arial"/>
              </a:rPr>
              <a:t>year </a:t>
            </a:r>
            <a:r>
              <a:rPr sz="700" spc="30" dirty="0">
                <a:solidFill>
                  <a:srgbClr val="676767"/>
                </a:solidFill>
                <a:latin typeface="Arial"/>
                <a:cs typeface="Arial"/>
              </a:rPr>
              <a:t>schoo </a:t>
            </a:r>
            <a:r>
              <a:rPr sz="700" spc="25" dirty="0">
                <a:solidFill>
                  <a:srgbClr val="3F3F3F"/>
                </a:solidFill>
                <a:latin typeface="Arial"/>
                <a:cs typeface="Arial"/>
              </a:rPr>
              <a:t>l-t</a:t>
            </a:r>
            <a:r>
              <a:rPr sz="700" spc="25" dirty="0">
                <a:solidFill>
                  <a:srgbClr val="676767"/>
                </a:solidFill>
                <a:latin typeface="Arial"/>
                <a:cs typeface="Arial"/>
              </a:rPr>
              <a:t>o-prison  </a:t>
            </a:r>
            <a:r>
              <a:rPr sz="700" spc="40" dirty="0">
                <a:solidFill>
                  <a:srgbClr val="4F4F4F"/>
                </a:solidFill>
                <a:latin typeface="Arial"/>
                <a:cs typeface="Arial"/>
              </a:rPr>
              <a:t>pipeline in </a:t>
            </a:r>
            <a:r>
              <a:rPr sz="700" spc="70" dirty="0">
                <a:solidFill>
                  <a:srgbClr val="4F4F4F"/>
                </a:solidFill>
                <a:latin typeface="Arial"/>
                <a:cs typeface="Arial"/>
              </a:rPr>
              <a:t>New </a:t>
            </a:r>
            <a:r>
              <a:rPr sz="700" spc="10" dirty="0">
                <a:solidFill>
                  <a:srgbClr val="676767"/>
                </a:solidFill>
                <a:latin typeface="Arial"/>
                <a:cs typeface="Arial"/>
              </a:rPr>
              <a:t>York </a:t>
            </a:r>
            <a:r>
              <a:rPr sz="700" spc="25" dirty="0">
                <a:solidFill>
                  <a:srgbClr val="676767"/>
                </a:solidFill>
                <a:latin typeface="Arial"/>
                <a:cs typeface="Arial"/>
              </a:rPr>
              <a:t>City </a:t>
            </a:r>
            <a:r>
              <a:rPr sz="700" spc="35" dirty="0">
                <a:solidFill>
                  <a:srgbClr val="676767"/>
                </a:solidFill>
                <a:latin typeface="Arial"/>
                <a:cs typeface="Arial"/>
              </a:rPr>
              <a:t>and  </a:t>
            </a:r>
            <a:r>
              <a:rPr sz="700" spc="55" dirty="0">
                <a:solidFill>
                  <a:srgbClr val="4F4F4F"/>
                </a:solidFill>
                <a:latin typeface="Arial"/>
                <a:cs typeface="Arial"/>
              </a:rPr>
              <a:t>demanding: </a:t>
            </a:r>
            <a:r>
              <a:rPr sz="650" spc="-15" dirty="0">
                <a:solidFill>
                  <a:srgbClr val="676767"/>
                </a:solidFill>
                <a:latin typeface="Times New Roman"/>
                <a:cs typeface="Times New Roman"/>
              </a:rPr>
              <a:t>(</a:t>
            </a:r>
            <a:r>
              <a:rPr sz="650" spc="-15" dirty="0">
                <a:solidFill>
                  <a:srgbClr val="3F3F3F"/>
                </a:solidFill>
                <a:latin typeface="Times New Roman"/>
                <a:cs typeface="Times New Roman"/>
              </a:rPr>
              <a:t>l </a:t>
            </a:r>
            <a:r>
              <a:rPr sz="650" spc="-15" dirty="0">
                <a:solidFill>
                  <a:srgbClr val="676767"/>
                </a:solidFill>
                <a:latin typeface="Times New Roman"/>
                <a:cs typeface="Times New Roman"/>
              </a:rPr>
              <a:t>) </a:t>
            </a:r>
            <a:r>
              <a:rPr sz="700" spc="-25" dirty="0">
                <a:solidFill>
                  <a:srgbClr val="4F4F4F"/>
                </a:solidFill>
                <a:latin typeface="Arial"/>
                <a:cs typeface="Arial"/>
              </a:rPr>
              <a:t>the </a:t>
            </a:r>
            <a:r>
              <a:rPr sz="700" spc="40" dirty="0">
                <a:solidFill>
                  <a:srgbClr val="4F4F4F"/>
                </a:solidFill>
                <a:latin typeface="Arial"/>
                <a:cs typeface="Arial"/>
              </a:rPr>
              <a:t>removal </a:t>
            </a:r>
            <a:r>
              <a:rPr sz="700" spc="30" dirty="0">
                <a:solidFill>
                  <a:srgbClr val="676767"/>
                </a:solidFill>
                <a:latin typeface="Arial"/>
                <a:cs typeface="Arial"/>
              </a:rPr>
              <a:t>of  </a:t>
            </a:r>
            <a:r>
              <a:rPr sz="700" spc="35" dirty="0">
                <a:solidFill>
                  <a:srgbClr val="4F4F4F"/>
                </a:solidFill>
                <a:latin typeface="Arial"/>
                <a:cs typeface="Arial"/>
              </a:rPr>
              <a:t>police </a:t>
            </a:r>
            <a:r>
              <a:rPr sz="700" spc="25" dirty="0">
                <a:solidFill>
                  <a:srgbClr val="676767"/>
                </a:solidFill>
                <a:latin typeface="Arial"/>
                <a:cs typeface="Arial"/>
              </a:rPr>
              <a:t>offi </a:t>
            </a:r>
            <a:r>
              <a:rPr sz="700" spc="30" dirty="0">
                <a:solidFill>
                  <a:srgbClr val="676767"/>
                </a:solidFill>
                <a:latin typeface="Arial"/>
                <a:cs typeface="Arial"/>
              </a:rPr>
              <a:t>ce</a:t>
            </a:r>
            <a:r>
              <a:rPr sz="700" spc="30" dirty="0">
                <a:solidFill>
                  <a:srgbClr val="3F3F3F"/>
                </a:solidFill>
                <a:latin typeface="Arial"/>
                <a:cs typeface="Arial"/>
              </a:rPr>
              <a:t>r</a:t>
            </a:r>
            <a:r>
              <a:rPr sz="700" spc="30" dirty="0">
                <a:solidFill>
                  <a:srgbClr val="676767"/>
                </a:solidFill>
                <a:latin typeface="Arial"/>
                <a:cs typeface="Arial"/>
              </a:rPr>
              <a:t>s and </a:t>
            </a:r>
            <a:r>
              <a:rPr sz="700" spc="60" dirty="0">
                <a:solidFill>
                  <a:srgbClr val="4F4F4F"/>
                </a:solidFill>
                <a:latin typeface="Arial"/>
                <a:cs typeface="Arial"/>
              </a:rPr>
              <a:t>metal  </a:t>
            </a:r>
            <a:r>
              <a:rPr sz="700" spc="40" dirty="0">
                <a:solidFill>
                  <a:srgbClr val="4F4F4F"/>
                </a:solidFill>
                <a:latin typeface="Arial"/>
                <a:cs typeface="Arial"/>
              </a:rPr>
              <a:t>detectors </a:t>
            </a:r>
            <a:r>
              <a:rPr sz="700" spc="80" dirty="0">
                <a:solidFill>
                  <a:srgbClr val="4F4F4F"/>
                </a:solidFill>
                <a:latin typeface="Arial"/>
                <a:cs typeface="Arial"/>
              </a:rPr>
              <a:t>from </a:t>
            </a:r>
            <a:r>
              <a:rPr sz="700" spc="10" dirty="0">
                <a:solidFill>
                  <a:srgbClr val="676767"/>
                </a:solidFill>
                <a:latin typeface="Arial"/>
                <a:cs typeface="Arial"/>
              </a:rPr>
              <a:t>sc</a:t>
            </a:r>
            <a:r>
              <a:rPr sz="700" spc="10" dirty="0">
                <a:solidFill>
                  <a:srgbClr val="3F3F3F"/>
                </a:solidFill>
                <a:latin typeface="Arial"/>
                <a:cs typeface="Arial"/>
              </a:rPr>
              <a:t>hool </a:t>
            </a:r>
            <a:r>
              <a:rPr sz="700" dirty="0">
                <a:solidFill>
                  <a:srgbClr val="676767"/>
                </a:solidFill>
                <a:latin typeface="Arial"/>
                <a:cs typeface="Arial"/>
              </a:rPr>
              <a:t>s; </a:t>
            </a:r>
            <a:r>
              <a:rPr sz="700" spc="-15" dirty="0">
                <a:solidFill>
                  <a:srgbClr val="676767"/>
                </a:solidFill>
                <a:latin typeface="Arial"/>
                <a:cs typeface="Arial"/>
              </a:rPr>
              <a:t>(2) </a:t>
            </a:r>
            <a:r>
              <a:rPr sz="700" spc="-20" dirty="0">
                <a:solidFill>
                  <a:srgbClr val="4F4F4F"/>
                </a:solidFill>
                <a:latin typeface="Arial"/>
                <a:cs typeface="Arial"/>
              </a:rPr>
              <a:t>the  </a:t>
            </a:r>
            <a:r>
              <a:rPr sz="700" spc="70" dirty="0">
                <a:solidFill>
                  <a:srgbClr val="4F4F4F"/>
                </a:solidFill>
                <a:latin typeface="Arial"/>
                <a:cs typeface="Arial"/>
              </a:rPr>
              <a:t>implementation </a:t>
            </a:r>
            <a:r>
              <a:rPr sz="700" spc="60" dirty="0">
                <a:solidFill>
                  <a:srgbClr val="676767"/>
                </a:solidFill>
                <a:latin typeface="Arial"/>
                <a:cs typeface="Arial"/>
              </a:rPr>
              <a:t>of </a:t>
            </a:r>
            <a:r>
              <a:rPr sz="700" spc="65" dirty="0">
                <a:solidFill>
                  <a:srgbClr val="676767"/>
                </a:solidFill>
                <a:latin typeface="Arial"/>
                <a:cs typeface="Arial"/>
              </a:rPr>
              <a:t>cityw</a:t>
            </a:r>
            <a:r>
              <a:rPr sz="700" spc="65" dirty="0">
                <a:solidFill>
                  <a:srgbClr val="3F3F3F"/>
                </a:solidFill>
                <a:latin typeface="Arial"/>
                <a:cs typeface="Arial"/>
              </a:rPr>
              <a:t>id</a:t>
            </a:r>
            <a:r>
              <a:rPr sz="700" spc="65" dirty="0">
                <a:solidFill>
                  <a:srgbClr val="676767"/>
                </a:solidFill>
                <a:latin typeface="Arial"/>
                <a:cs typeface="Arial"/>
              </a:rPr>
              <a:t>e  </a:t>
            </a:r>
            <a:r>
              <a:rPr sz="700" spc="35" dirty="0">
                <a:solidFill>
                  <a:srgbClr val="4F4F4F"/>
                </a:solidFill>
                <a:latin typeface="Arial"/>
                <a:cs typeface="Arial"/>
              </a:rPr>
              <a:t>restorative </a:t>
            </a:r>
            <a:r>
              <a:rPr sz="700" spc="25" dirty="0">
                <a:solidFill>
                  <a:srgbClr val="4F4F4F"/>
                </a:solidFill>
                <a:latin typeface="Arial"/>
                <a:cs typeface="Arial"/>
              </a:rPr>
              <a:t>practices; </a:t>
            </a:r>
            <a:r>
              <a:rPr sz="700" spc="35" dirty="0">
                <a:solidFill>
                  <a:srgbClr val="676767"/>
                </a:solidFill>
                <a:latin typeface="Arial"/>
                <a:cs typeface="Arial"/>
              </a:rPr>
              <a:t>and </a:t>
            </a:r>
            <a:r>
              <a:rPr sz="700" spc="-35" dirty="0">
                <a:solidFill>
                  <a:srgbClr val="4F4F4F"/>
                </a:solidFill>
                <a:latin typeface="Arial"/>
                <a:cs typeface="Arial"/>
              </a:rPr>
              <a:t>(3) </a:t>
            </a:r>
            <a:r>
              <a:rPr sz="700" spc="-50" dirty="0">
                <a:solidFill>
                  <a:srgbClr val="676767"/>
                </a:solidFill>
                <a:latin typeface="Arial"/>
                <a:cs typeface="Arial"/>
              </a:rPr>
              <a:t>an  </a:t>
            </a:r>
            <a:r>
              <a:rPr sz="700" spc="25" dirty="0">
                <a:solidFill>
                  <a:srgbClr val="4F4F4F"/>
                </a:solidFill>
                <a:latin typeface="Arial"/>
                <a:cs typeface="Arial"/>
              </a:rPr>
              <a:t>increase in the </a:t>
            </a:r>
            <a:r>
              <a:rPr sz="700" spc="65" dirty="0">
                <a:solidFill>
                  <a:srgbClr val="4F4F4F"/>
                </a:solidFill>
                <a:latin typeface="Arial"/>
                <a:cs typeface="Arial"/>
              </a:rPr>
              <a:t>number </a:t>
            </a:r>
            <a:r>
              <a:rPr sz="700" spc="45" dirty="0">
                <a:solidFill>
                  <a:srgbClr val="676767"/>
                </a:solidFill>
                <a:latin typeface="Arial"/>
                <a:cs typeface="Arial"/>
              </a:rPr>
              <a:t>of  </a:t>
            </a:r>
            <a:r>
              <a:rPr sz="700" spc="50" dirty="0">
                <a:solidFill>
                  <a:srgbClr val="4F4F4F"/>
                </a:solidFill>
                <a:latin typeface="Arial"/>
                <a:cs typeface="Arial"/>
              </a:rPr>
              <a:t>trained</a:t>
            </a:r>
            <a:r>
              <a:rPr sz="700" dirty="0">
                <a:solidFill>
                  <a:srgbClr val="4F4F4F"/>
                </a:solidFill>
                <a:latin typeface="Arial"/>
                <a:cs typeface="Arial"/>
              </a:rPr>
              <a:t> </a:t>
            </a:r>
            <a:r>
              <a:rPr sz="700" spc="70" dirty="0">
                <a:solidFill>
                  <a:srgbClr val="676767"/>
                </a:solidFill>
                <a:latin typeface="Arial"/>
                <a:cs typeface="Arial"/>
              </a:rPr>
              <a:t>and</a:t>
            </a:r>
            <a:r>
              <a:rPr sz="700" spc="-50" dirty="0">
                <a:solidFill>
                  <a:srgbClr val="676767"/>
                </a:solidFill>
                <a:latin typeface="Arial"/>
                <a:cs typeface="Arial"/>
              </a:rPr>
              <a:t> </a:t>
            </a:r>
            <a:r>
              <a:rPr sz="700" spc="30" dirty="0">
                <a:solidFill>
                  <a:srgbClr val="676767"/>
                </a:solidFill>
                <a:latin typeface="Arial"/>
                <a:cs typeface="Arial"/>
              </a:rPr>
              <a:t>superv</a:t>
            </a:r>
            <a:r>
              <a:rPr sz="700" spc="-85" dirty="0">
                <a:solidFill>
                  <a:srgbClr val="676767"/>
                </a:solidFill>
                <a:latin typeface="Arial"/>
                <a:cs typeface="Arial"/>
              </a:rPr>
              <a:t> </a:t>
            </a:r>
            <a:r>
              <a:rPr sz="700" spc="5" dirty="0">
                <a:solidFill>
                  <a:srgbClr val="3F3F3F"/>
                </a:solidFill>
                <a:latin typeface="Arial"/>
                <a:cs typeface="Arial"/>
              </a:rPr>
              <a:t>i</a:t>
            </a:r>
            <a:r>
              <a:rPr sz="700" spc="5" dirty="0">
                <a:solidFill>
                  <a:srgbClr val="676767"/>
                </a:solidFill>
                <a:latin typeface="Arial"/>
                <a:cs typeface="Arial"/>
              </a:rPr>
              <a:t>sed</a:t>
            </a:r>
            <a:endParaRPr sz="700">
              <a:latin typeface="Arial"/>
              <a:cs typeface="Arial"/>
            </a:endParaRPr>
          </a:p>
          <a:p>
            <a:pPr marL="123189" marR="165735">
              <a:lnSpc>
                <a:spcPts val="840"/>
              </a:lnSpc>
              <a:spcBef>
                <a:spcPts val="5"/>
              </a:spcBef>
            </a:pPr>
            <a:r>
              <a:rPr sz="700" dirty="0">
                <a:solidFill>
                  <a:srgbClr val="676767"/>
                </a:solidFill>
                <a:latin typeface="Arial"/>
                <a:cs typeface="Arial"/>
              </a:rPr>
              <a:t>g </a:t>
            </a:r>
            <a:r>
              <a:rPr sz="700" spc="20" dirty="0">
                <a:solidFill>
                  <a:srgbClr val="676767"/>
                </a:solidFill>
                <a:latin typeface="Arial"/>
                <a:cs typeface="Arial"/>
              </a:rPr>
              <a:t>u</a:t>
            </a:r>
            <a:r>
              <a:rPr sz="700" spc="20" dirty="0">
                <a:solidFill>
                  <a:srgbClr val="3F3F3F"/>
                </a:solidFill>
                <a:latin typeface="Arial"/>
                <a:cs typeface="Arial"/>
              </a:rPr>
              <a:t>id </a:t>
            </a:r>
            <a:r>
              <a:rPr sz="700" spc="15" dirty="0">
                <a:solidFill>
                  <a:srgbClr val="676767"/>
                </a:solidFill>
                <a:latin typeface="Arial"/>
                <a:cs typeface="Arial"/>
              </a:rPr>
              <a:t>ance </a:t>
            </a:r>
            <a:r>
              <a:rPr sz="700" spc="20" dirty="0">
                <a:solidFill>
                  <a:srgbClr val="676767"/>
                </a:solidFill>
                <a:latin typeface="Arial"/>
                <a:cs typeface="Arial"/>
              </a:rPr>
              <a:t>counse </a:t>
            </a:r>
            <a:r>
              <a:rPr sz="700" dirty="0">
                <a:solidFill>
                  <a:srgbClr val="3F3F3F"/>
                </a:solidFill>
                <a:latin typeface="Arial"/>
                <a:cs typeface="Arial"/>
              </a:rPr>
              <a:t>l</a:t>
            </a:r>
            <a:r>
              <a:rPr sz="700" dirty="0">
                <a:solidFill>
                  <a:srgbClr val="676767"/>
                </a:solidFill>
                <a:latin typeface="Arial"/>
                <a:cs typeface="Arial"/>
              </a:rPr>
              <a:t>ors and</a:t>
            </a:r>
            <a:r>
              <a:rPr sz="700" spc="-5" dirty="0">
                <a:solidFill>
                  <a:srgbClr val="676767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676767"/>
                </a:solidFill>
                <a:latin typeface="Arial"/>
                <a:cs typeface="Arial"/>
              </a:rPr>
              <a:t>socia </a:t>
            </a:r>
            <a:r>
              <a:rPr sz="700" spc="5" dirty="0">
                <a:solidFill>
                  <a:srgbClr val="3F3F3F"/>
                </a:solidFill>
                <a:latin typeface="Arial"/>
                <a:cs typeface="Arial"/>
              </a:rPr>
              <a:t>l  </a:t>
            </a:r>
            <a:r>
              <a:rPr sz="700" spc="30" dirty="0">
                <a:solidFill>
                  <a:srgbClr val="676767"/>
                </a:solidFill>
                <a:latin typeface="Arial"/>
                <a:cs typeface="Arial"/>
              </a:rPr>
              <a:t>w</a:t>
            </a:r>
            <a:r>
              <a:rPr sz="700" spc="-110" dirty="0">
                <a:solidFill>
                  <a:srgbClr val="676767"/>
                </a:solidFill>
                <a:latin typeface="Arial"/>
                <a:cs typeface="Arial"/>
              </a:rPr>
              <a:t> </a:t>
            </a:r>
            <a:r>
              <a:rPr sz="700" spc="15" dirty="0">
                <a:solidFill>
                  <a:srgbClr val="676767"/>
                </a:solidFill>
                <a:latin typeface="Arial"/>
                <a:cs typeface="Arial"/>
              </a:rPr>
              <a:t>orke</a:t>
            </a:r>
            <a:r>
              <a:rPr sz="700" spc="-100" dirty="0">
                <a:solidFill>
                  <a:srgbClr val="676767"/>
                </a:solidFill>
                <a:latin typeface="Arial"/>
                <a:cs typeface="Arial"/>
              </a:rPr>
              <a:t> </a:t>
            </a:r>
            <a:r>
              <a:rPr sz="700" spc="10" dirty="0">
                <a:solidFill>
                  <a:srgbClr val="3F3F3F"/>
                </a:solidFill>
                <a:latin typeface="Arial"/>
                <a:cs typeface="Arial"/>
              </a:rPr>
              <a:t>r</a:t>
            </a:r>
            <a:r>
              <a:rPr sz="700" spc="10" dirty="0">
                <a:solidFill>
                  <a:srgbClr val="676767"/>
                </a:solidFill>
                <a:latin typeface="Arial"/>
                <a:cs typeface="Arial"/>
              </a:rPr>
              <a:t>s.</a:t>
            </a:r>
            <a:endParaRPr sz="7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099660" y="5770536"/>
            <a:ext cx="1382395" cy="2103755"/>
          </a:xfrm>
          <a:prstGeom prst="rect">
            <a:avLst/>
          </a:prstGeom>
          <a:ln w="9154">
            <a:solidFill>
              <a:srgbClr val="000000"/>
            </a:solidFill>
          </a:ln>
        </p:spPr>
        <p:txBody>
          <a:bodyPr vert="horz" wrap="square" lIns="0" tIns="104775" rIns="0" bIns="0" rtlCol="0">
            <a:spAutoFit/>
          </a:bodyPr>
          <a:lstStyle/>
          <a:p>
            <a:pPr marL="146050" marR="304800" indent="-2540">
              <a:lnSpc>
                <a:spcPct val="108200"/>
              </a:lnSpc>
              <a:spcBef>
                <a:spcPts val="825"/>
              </a:spcBef>
            </a:pPr>
            <a:r>
              <a:rPr sz="1000" b="1" spc="75" dirty="0">
                <a:solidFill>
                  <a:srgbClr val="8C2328"/>
                </a:solidFill>
                <a:latin typeface="Arial"/>
                <a:cs typeface="Arial"/>
              </a:rPr>
              <a:t>MILWAUKEE,  </a:t>
            </a:r>
            <a:r>
              <a:rPr sz="1000" b="1" spc="85" dirty="0">
                <a:solidFill>
                  <a:srgbClr val="8C2328"/>
                </a:solidFill>
                <a:latin typeface="Arial"/>
                <a:cs typeface="Arial"/>
              </a:rPr>
              <a:t>WISCONSIN</a:t>
            </a:r>
            <a:endParaRPr sz="1000">
              <a:latin typeface="Arial"/>
              <a:cs typeface="Arial"/>
            </a:endParaRPr>
          </a:p>
          <a:p>
            <a:pPr marL="151765" marR="342900" indent="2540">
              <a:lnSpc>
                <a:spcPct val="100699"/>
              </a:lnSpc>
              <a:spcBef>
                <a:spcPts val="509"/>
              </a:spcBef>
            </a:pPr>
            <a:r>
              <a:rPr sz="700" spc="-10" dirty="0">
                <a:solidFill>
                  <a:srgbClr val="3F3F3F"/>
                </a:solidFill>
                <a:latin typeface="Arial"/>
                <a:cs typeface="Arial"/>
              </a:rPr>
              <a:t>L</a:t>
            </a:r>
            <a:r>
              <a:rPr sz="700" spc="-10" dirty="0">
                <a:solidFill>
                  <a:srgbClr val="676767"/>
                </a:solidFill>
                <a:latin typeface="Arial"/>
                <a:cs typeface="Arial"/>
              </a:rPr>
              <a:t>eaders </a:t>
            </a:r>
            <a:r>
              <a:rPr sz="700" spc="55" dirty="0">
                <a:solidFill>
                  <a:srgbClr val="4F4F4F"/>
                </a:solidFill>
                <a:latin typeface="Arial"/>
                <a:cs typeface="Arial"/>
              </a:rPr>
              <a:t>Igniting  </a:t>
            </a:r>
            <a:r>
              <a:rPr sz="700" spc="-5" dirty="0">
                <a:solidFill>
                  <a:srgbClr val="3F3F3F"/>
                </a:solidFill>
                <a:latin typeface="Arial"/>
                <a:cs typeface="Arial"/>
              </a:rPr>
              <a:t>Tr</a:t>
            </a:r>
            <a:r>
              <a:rPr sz="700" spc="-5" dirty="0">
                <a:solidFill>
                  <a:srgbClr val="676767"/>
                </a:solidFill>
                <a:latin typeface="Arial"/>
                <a:cs typeface="Arial"/>
              </a:rPr>
              <a:t>ans </a:t>
            </a:r>
            <a:r>
              <a:rPr sz="700" dirty="0">
                <a:solidFill>
                  <a:srgbClr val="676767"/>
                </a:solidFill>
                <a:latin typeface="Arial"/>
                <a:cs typeface="Arial"/>
              </a:rPr>
              <a:t>form </a:t>
            </a:r>
            <a:r>
              <a:rPr sz="700" spc="-10" dirty="0">
                <a:solidFill>
                  <a:srgbClr val="676767"/>
                </a:solidFill>
                <a:latin typeface="Arial"/>
                <a:cs typeface="Arial"/>
              </a:rPr>
              <a:t>ation</a:t>
            </a:r>
            <a:r>
              <a:rPr sz="700" spc="170" dirty="0">
                <a:solidFill>
                  <a:srgbClr val="676767"/>
                </a:solidFill>
                <a:latin typeface="Arial"/>
                <a:cs typeface="Arial"/>
              </a:rPr>
              <a:t> </a:t>
            </a:r>
            <a:r>
              <a:rPr sz="700" spc="15" dirty="0">
                <a:solidFill>
                  <a:srgbClr val="4F4F4F"/>
                </a:solidFill>
                <a:latin typeface="Arial"/>
                <a:cs typeface="Arial"/>
              </a:rPr>
              <a:t>is  </a:t>
            </a:r>
            <a:r>
              <a:rPr sz="700" spc="65" dirty="0">
                <a:solidFill>
                  <a:srgbClr val="4F4F4F"/>
                </a:solidFill>
                <a:latin typeface="Arial"/>
                <a:cs typeface="Arial"/>
              </a:rPr>
              <a:t>demanding </a:t>
            </a:r>
            <a:r>
              <a:rPr sz="700" spc="55" dirty="0">
                <a:solidFill>
                  <a:srgbClr val="4F4F4F"/>
                </a:solidFill>
                <a:latin typeface="Arial"/>
                <a:cs typeface="Arial"/>
              </a:rPr>
              <a:t>that  </a:t>
            </a:r>
            <a:r>
              <a:rPr sz="700" spc="45" dirty="0">
                <a:solidFill>
                  <a:srgbClr val="4F4F4F"/>
                </a:solidFill>
                <a:latin typeface="Arial"/>
                <a:cs typeface="Arial"/>
              </a:rPr>
              <a:t>Milwaukee </a:t>
            </a:r>
            <a:r>
              <a:rPr sz="700" spc="35" dirty="0">
                <a:solidFill>
                  <a:srgbClr val="4F4F4F"/>
                </a:solidFill>
                <a:latin typeface="Arial"/>
                <a:cs typeface="Arial"/>
              </a:rPr>
              <a:t>Public  </a:t>
            </a:r>
            <a:r>
              <a:rPr sz="700" spc="-30" dirty="0">
                <a:solidFill>
                  <a:srgbClr val="676767"/>
                </a:solidFill>
                <a:latin typeface="Arial"/>
                <a:cs typeface="Arial"/>
              </a:rPr>
              <a:t>Schoo </a:t>
            </a:r>
            <a:r>
              <a:rPr sz="700" spc="20" dirty="0">
                <a:solidFill>
                  <a:srgbClr val="3F3F3F"/>
                </a:solidFill>
                <a:latin typeface="Arial"/>
                <a:cs typeface="Arial"/>
              </a:rPr>
              <a:t>l</a:t>
            </a:r>
            <a:r>
              <a:rPr sz="700" spc="20" dirty="0">
                <a:solidFill>
                  <a:srgbClr val="676767"/>
                </a:solidFill>
                <a:latin typeface="Arial"/>
                <a:cs typeface="Arial"/>
              </a:rPr>
              <a:t>s </a:t>
            </a:r>
            <a:r>
              <a:rPr sz="700" spc="25" dirty="0">
                <a:solidFill>
                  <a:srgbClr val="4F4F4F"/>
                </a:solidFill>
                <a:latin typeface="Arial"/>
                <a:cs typeface="Arial"/>
              </a:rPr>
              <a:t>divest </a:t>
            </a:r>
            <a:r>
              <a:rPr sz="700" spc="75" dirty="0">
                <a:solidFill>
                  <a:srgbClr val="4F4F4F"/>
                </a:solidFill>
                <a:latin typeface="Arial"/>
                <a:cs typeface="Arial"/>
              </a:rPr>
              <a:t>from  </a:t>
            </a:r>
            <a:r>
              <a:rPr sz="700" spc="35" dirty="0">
                <a:solidFill>
                  <a:srgbClr val="676767"/>
                </a:solidFill>
                <a:latin typeface="Arial"/>
                <a:cs typeface="Arial"/>
              </a:rPr>
              <a:t>c</a:t>
            </a:r>
            <a:r>
              <a:rPr sz="700" spc="35" dirty="0">
                <a:solidFill>
                  <a:srgbClr val="3F3F3F"/>
                </a:solidFill>
                <a:latin typeface="Arial"/>
                <a:cs typeface="Arial"/>
              </a:rPr>
              <a:t>rim</a:t>
            </a:r>
            <a:r>
              <a:rPr sz="700" spc="-70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700" spc="15" dirty="0">
                <a:solidFill>
                  <a:srgbClr val="3F3F3F"/>
                </a:solidFill>
                <a:latin typeface="Arial"/>
                <a:cs typeface="Arial"/>
              </a:rPr>
              <a:t>in</a:t>
            </a:r>
            <a:r>
              <a:rPr sz="700" spc="-110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700" spc="10" dirty="0">
                <a:solidFill>
                  <a:srgbClr val="676767"/>
                </a:solidFill>
                <a:latin typeface="Arial"/>
                <a:cs typeface="Arial"/>
              </a:rPr>
              <a:t>a</a:t>
            </a:r>
            <a:r>
              <a:rPr sz="700" spc="10" dirty="0">
                <a:solidFill>
                  <a:srgbClr val="3F3F3F"/>
                </a:solidFill>
                <a:latin typeface="Arial"/>
                <a:cs typeface="Arial"/>
              </a:rPr>
              <a:t>li</a:t>
            </a:r>
            <a:r>
              <a:rPr sz="700" spc="-140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700" spc="5" dirty="0">
                <a:solidFill>
                  <a:srgbClr val="676767"/>
                </a:solidFill>
                <a:latin typeface="Arial"/>
                <a:cs typeface="Arial"/>
              </a:rPr>
              <a:t>z</a:t>
            </a:r>
            <a:r>
              <a:rPr sz="700" spc="5" dirty="0">
                <a:solidFill>
                  <a:srgbClr val="3F3F3F"/>
                </a:solidFill>
                <a:latin typeface="Arial"/>
                <a:cs typeface="Arial"/>
              </a:rPr>
              <a:t>ing</a:t>
            </a:r>
            <a:r>
              <a:rPr sz="700" spc="170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700" spc="5" dirty="0">
                <a:solidFill>
                  <a:srgbClr val="676767"/>
                </a:solidFill>
                <a:latin typeface="Arial"/>
                <a:cs typeface="Arial"/>
              </a:rPr>
              <a:t>and</a:t>
            </a:r>
            <a:endParaRPr sz="700">
              <a:latin typeface="Arial"/>
              <a:cs typeface="Arial"/>
            </a:endParaRPr>
          </a:p>
          <a:p>
            <a:pPr marL="152400" marR="147320">
              <a:lnSpc>
                <a:spcPct val="99500"/>
              </a:lnSpc>
              <a:spcBef>
                <a:spcPts val="30"/>
              </a:spcBef>
            </a:pPr>
            <a:r>
              <a:rPr sz="700" spc="25" dirty="0">
                <a:solidFill>
                  <a:srgbClr val="676767"/>
                </a:solidFill>
                <a:latin typeface="Arial"/>
                <a:cs typeface="Arial"/>
              </a:rPr>
              <a:t>survei </a:t>
            </a:r>
            <a:r>
              <a:rPr sz="700" spc="10" dirty="0">
                <a:solidFill>
                  <a:srgbClr val="3F3F3F"/>
                </a:solidFill>
                <a:latin typeface="Arial"/>
                <a:cs typeface="Arial"/>
              </a:rPr>
              <a:t>lling </a:t>
            </a:r>
            <a:r>
              <a:rPr sz="700" spc="55" dirty="0">
                <a:solidFill>
                  <a:srgbClr val="676767"/>
                </a:solidFill>
                <a:latin typeface="Arial"/>
                <a:cs typeface="Arial"/>
              </a:rPr>
              <a:t>students </a:t>
            </a:r>
            <a:r>
              <a:rPr sz="700" spc="55" dirty="0">
                <a:solidFill>
                  <a:srgbClr val="4F4F4F"/>
                </a:solidFill>
                <a:latin typeface="Arial"/>
                <a:cs typeface="Arial"/>
              </a:rPr>
              <a:t>by  </a:t>
            </a:r>
            <a:r>
              <a:rPr sz="700" spc="30" dirty="0">
                <a:solidFill>
                  <a:srgbClr val="3F3F3F"/>
                </a:solidFill>
                <a:latin typeface="Arial"/>
                <a:cs typeface="Arial"/>
              </a:rPr>
              <a:t>r</a:t>
            </a:r>
            <a:r>
              <a:rPr sz="700" spc="30" dirty="0">
                <a:solidFill>
                  <a:srgbClr val="676767"/>
                </a:solidFill>
                <a:latin typeface="Arial"/>
                <a:cs typeface="Arial"/>
              </a:rPr>
              <a:t>em </a:t>
            </a:r>
            <a:r>
              <a:rPr sz="700" spc="25" dirty="0">
                <a:solidFill>
                  <a:srgbClr val="676767"/>
                </a:solidFill>
                <a:latin typeface="Arial"/>
                <a:cs typeface="Arial"/>
              </a:rPr>
              <a:t>ov</a:t>
            </a:r>
            <a:r>
              <a:rPr sz="700" spc="25" dirty="0">
                <a:solidFill>
                  <a:srgbClr val="3F3F3F"/>
                </a:solidFill>
                <a:latin typeface="Arial"/>
                <a:cs typeface="Arial"/>
              </a:rPr>
              <a:t>ing </a:t>
            </a:r>
            <a:r>
              <a:rPr sz="700" spc="35" dirty="0">
                <a:solidFill>
                  <a:srgbClr val="4F4F4F"/>
                </a:solidFill>
                <a:latin typeface="Arial"/>
                <a:cs typeface="Arial"/>
              </a:rPr>
              <a:t>police </a:t>
            </a:r>
            <a:r>
              <a:rPr sz="700" spc="30" dirty="0">
                <a:solidFill>
                  <a:srgbClr val="4F4F4F"/>
                </a:solidFill>
                <a:latin typeface="Arial"/>
                <a:cs typeface="Arial"/>
              </a:rPr>
              <a:t>officers  </a:t>
            </a:r>
            <a:r>
              <a:rPr sz="700" spc="50" dirty="0">
                <a:solidFill>
                  <a:srgbClr val="676767"/>
                </a:solidFill>
                <a:latin typeface="Arial"/>
                <a:cs typeface="Arial"/>
              </a:rPr>
              <a:t>and </a:t>
            </a:r>
            <a:r>
              <a:rPr sz="700" spc="60" dirty="0">
                <a:solidFill>
                  <a:srgbClr val="4F4F4F"/>
                </a:solidFill>
                <a:latin typeface="Arial"/>
                <a:cs typeface="Arial"/>
              </a:rPr>
              <a:t>metal </a:t>
            </a:r>
            <a:r>
              <a:rPr sz="700" spc="40" dirty="0">
                <a:solidFill>
                  <a:srgbClr val="4F4F4F"/>
                </a:solidFill>
                <a:latin typeface="Arial"/>
                <a:cs typeface="Arial"/>
              </a:rPr>
              <a:t>detectors  </a:t>
            </a:r>
            <a:r>
              <a:rPr sz="700" spc="75" dirty="0">
                <a:solidFill>
                  <a:srgbClr val="4F4F4F"/>
                </a:solidFill>
                <a:latin typeface="Arial"/>
                <a:cs typeface="Arial"/>
              </a:rPr>
              <a:t>from </a:t>
            </a:r>
            <a:r>
              <a:rPr sz="700" dirty="0">
                <a:solidFill>
                  <a:srgbClr val="676767"/>
                </a:solidFill>
                <a:latin typeface="Arial"/>
                <a:cs typeface="Arial"/>
              </a:rPr>
              <a:t>schoo </a:t>
            </a:r>
            <a:r>
              <a:rPr sz="700" spc="15" dirty="0">
                <a:solidFill>
                  <a:srgbClr val="3F3F3F"/>
                </a:solidFill>
                <a:latin typeface="Arial"/>
                <a:cs typeface="Arial"/>
              </a:rPr>
              <a:t>l</a:t>
            </a:r>
            <a:r>
              <a:rPr sz="700" spc="15" dirty="0">
                <a:solidFill>
                  <a:srgbClr val="676767"/>
                </a:solidFill>
                <a:latin typeface="Arial"/>
                <a:cs typeface="Arial"/>
              </a:rPr>
              <a:t>s </a:t>
            </a:r>
            <a:r>
              <a:rPr sz="700" dirty="0">
                <a:solidFill>
                  <a:srgbClr val="676767"/>
                </a:solidFill>
                <a:latin typeface="Arial"/>
                <a:cs typeface="Arial"/>
              </a:rPr>
              <a:t>and </a:t>
            </a:r>
            <a:r>
              <a:rPr sz="700" spc="30" dirty="0">
                <a:solidFill>
                  <a:srgbClr val="4F4F4F"/>
                </a:solidFill>
                <a:latin typeface="Arial"/>
                <a:cs typeface="Arial"/>
              </a:rPr>
              <a:t>invest  </a:t>
            </a:r>
            <a:r>
              <a:rPr sz="700" spc="30" dirty="0">
                <a:solidFill>
                  <a:srgbClr val="3F3F3F"/>
                </a:solidFill>
                <a:latin typeface="Arial"/>
                <a:cs typeface="Arial"/>
              </a:rPr>
              <a:t>in </a:t>
            </a:r>
            <a:r>
              <a:rPr sz="700" spc="35" dirty="0">
                <a:solidFill>
                  <a:srgbClr val="4F4F4F"/>
                </a:solidFill>
                <a:latin typeface="Arial"/>
                <a:cs typeface="Arial"/>
              </a:rPr>
              <a:t>restorative</a:t>
            </a:r>
            <a:endParaRPr sz="700">
              <a:latin typeface="Arial"/>
              <a:cs typeface="Arial"/>
            </a:endParaRPr>
          </a:p>
          <a:p>
            <a:pPr marL="152400" marR="186690" indent="-635" algn="just">
              <a:lnSpc>
                <a:spcPct val="100000"/>
              </a:lnSpc>
              <a:spcBef>
                <a:spcPts val="25"/>
              </a:spcBef>
            </a:pPr>
            <a:r>
              <a:rPr sz="700" spc="15" dirty="0">
                <a:solidFill>
                  <a:srgbClr val="676767"/>
                </a:solidFill>
                <a:latin typeface="Arial"/>
                <a:cs typeface="Arial"/>
              </a:rPr>
              <a:t>approac </a:t>
            </a:r>
            <a:r>
              <a:rPr sz="700" spc="40" dirty="0">
                <a:solidFill>
                  <a:srgbClr val="3F3F3F"/>
                </a:solidFill>
                <a:latin typeface="Arial"/>
                <a:cs typeface="Arial"/>
              </a:rPr>
              <a:t>h</a:t>
            </a:r>
            <a:r>
              <a:rPr sz="700" spc="40" dirty="0">
                <a:solidFill>
                  <a:srgbClr val="676767"/>
                </a:solidFill>
                <a:latin typeface="Arial"/>
                <a:cs typeface="Arial"/>
              </a:rPr>
              <a:t>es </a:t>
            </a:r>
            <a:r>
              <a:rPr sz="700" spc="60" dirty="0">
                <a:solidFill>
                  <a:srgbClr val="4F4F4F"/>
                </a:solidFill>
                <a:latin typeface="Arial"/>
                <a:cs typeface="Arial"/>
              </a:rPr>
              <a:t>that </a:t>
            </a:r>
            <a:r>
              <a:rPr sz="700" spc="20" dirty="0">
                <a:solidFill>
                  <a:srgbClr val="676767"/>
                </a:solidFill>
                <a:latin typeface="Arial"/>
                <a:cs typeface="Arial"/>
              </a:rPr>
              <a:t>c</a:t>
            </a:r>
            <a:r>
              <a:rPr sz="700" spc="20" dirty="0">
                <a:solidFill>
                  <a:srgbClr val="3F3F3F"/>
                </a:solidFill>
                <a:latin typeface="Arial"/>
                <a:cs typeface="Arial"/>
              </a:rPr>
              <a:t>r</a:t>
            </a:r>
            <a:r>
              <a:rPr sz="700" spc="20" dirty="0">
                <a:solidFill>
                  <a:srgbClr val="676767"/>
                </a:solidFill>
                <a:latin typeface="Arial"/>
                <a:cs typeface="Arial"/>
              </a:rPr>
              <a:t>eate  </a:t>
            </a:r>
            <a:r>
              <a:rPr sz="700" spc="10" dirty="0">
                <a:solidFill>
                  <a:srgbClr val="3F3F3F"/>
                </a:solidFill>
                <a:latin typeface="Arial"/>
                <a:cs typeface="Arial"/>
              </a:rPr>
              <a:t>inclu </a:t>
            </a:r>
            <a:r>
              <a:rPr sz="700" spc="15" dirty="0">
                <a:solidFill>
                  <a:srgbClr val="676767"/>
                </a:solidFill>
                <a:latin typeface="Arial"/>
                <a:cs typeface="Arial"/>
              </a:rPr>
              <a:t>s</a:t>
            </a:r>
            <a:r>
              <a:rPr sz="700" spc="15" dirty="0">
                <a:solidFill>
                  <a:srgbClr val="3F3F3F"/>
                </a:solidFill>
                <a:latin typeface="Arial"/>
                <a:cs typeface="Arial"/>
              </a:rPr>
              <a:t>i</a:t>
            </a:r>
            <a:r>
              <a:rPr sz="700" spc="15" dirty="0">
                <a:solidFill>
                  <a:srgbClr val="676767"/>
                </a:solidFill>
                <a:latin typeface="Arial"/>
                <a:cs typeface="Arial"/>
              </a:rPr>
              <a:t>ve </a:t>
            </a:r>
            <a:r>
              <a:rPr sz="700" spc="20" dirty="0">
                <a:solidFill>
                  <a:srgbClr val="676767"/>
                </a:solidFill>
                <a:latin typeface="Arial"/>
                <a:cs typeface="Arial"/>
              </a:rPr>
              <a:t>and </a:t>
            </a:r>
            <a:r>
              <a:rPr sz="700" spc="55" dirty="0">
                <a:solidFill>
                  <a:srgbClr val="4F4F4F"/>
                </a:solidFill>
                <a:latin typeface="Arial"/>
                <a:cs typeface="Arial"/>
              </a:rPr>
              <a:t>nurturing  </a:t>
            </a:r>
            <a:r>
              <a:rPr sz="700" spc="30" dirty="0">
                <a:solidFill>
                  <a:srgbClr val="676767"/>
                </a:solidFill>
                <a:latin typeface="Arial"/>
                <a:cs typeface="Arial"/>
              </a:rPr>
              <a:t>schoo</a:t>
            </a:r>
            <a:r>
              <a:rPr sz="700" spc="-100" dirty="0">
                <a:solidFill>
                  <a:srgbClr val="676767"/>
                </a:solidFill>
                <a:latin typeface="Arial"/>
                <a:cs typeface="Arial"/>
              </a:rPr>
              <a:t> </a:t>
            </a:r>
            <a:r>
              <a:rPr sz="700" spc="-5" dirty="0">
                <a:solidFill>
                  <a:srgbClr val="3F3F3F"/>
                </a:solidFill>
                <a:latin typeface="Arial"/>
                <a:cs typeface="Arial"/>
              </a:rPr>
              <a:t>l</a:t>
            </a:r>
            <a:r>
              <a:rPr sz="700" spc="-5" dirty="0">
                <a:solidFill>
                  <a:srgbClr val="676767"/>
                </a:solidFill>
                <a:latin typeface="Arial"/>
                <a:cs typeface="Arial"/>
              </a:rPr>
              <a:t>s.</a:t>
            </a:r>
            <a:endParaRPr sz="7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467512" y="5773589"/>
            <a:ext cx="1666239" cy="1945005"/>
          </a:xfrm>
          <a:prstGeom prst="rect">
            <a:avLst/>
          </a:prstGeom>
          <a:ln w="9154">
            <a:solidFill>
              <a:srgbClr val="000000"/>
            </a:solidFill>
          </a:ln>
        </p:spPr>
        <p:txBody>
          <a:bodyPr vert="horz" wrap="square" lIns="0" tIns="116839" rIns="0" bIns="0" rtlCol="0">
            <a:spAutoFit/>
          </a:bodyPr>
          <a:lstStyle/>
          <a:p>
            <a:pPr marL="118745" marR="907415">
              <a:lnSpc>
                <a:spcPct val="104200"/>
              </a:lnSpc>
              <a:spcBef>
                <a:spcPts val="919"/>
              </a:spcBef>
            </a:pPr>
            <a:r>
              <a:rPr sz="1000" b="1" spc="105" dirty="0">
                <a:solidFill>
                  <a:srgbClr val="8C2328"/>
                </a:solidFill>
                <a:latin typeface="Arial"/>
                <a:cs typeface="Arial"/>
              </a:rPr>
              <a:t>MIAMI,  </a:t>
            </a:r>
            <a:r>
              <a:rPr sz="1000" b="1" spc="70" dirty="0">
                <a:solidFill>
                  <a:srgbClr val="8C2328"/>
                </a:solidFill>
                <a:latin typeface="Arial"/>
                <a:cs typeface="Arial"/>
              </a:rPr>
              <a:t>FLORIDA</a:t>
            </a:r>
            <a:endParaRPr sz="1000">
              <a:latin typeface="Arial"/>
              <a:cs typeface="Arial"/>
            </a:endParaRPr>
          </a:p>
          <a:p>
            <a:pPr marL="129539" marR="87630" indent="-1270">
              <a:lnSpc>
                <a:spcPct val="100200"/>
              </a:lnSpc>
              <a:spcBef>
                <a:spcPts val="565"/>
              </a:spcBef>
            </a:pPr>
            <a:r>
              <a:rPr sz="700" spc="25" dirty="0">
                <a:solidFill>
                  <a:srgbClr val="3F3F3F"/>
                </a:solidFill>
                <a:latin typeface="Arial"/>
                <a:cs typeface="Arial"/>
              </a:rPr>
              <a:t>Th</a:t>
            </a:r>
            <a:r>
              <a:rPr sz="700" spc="25" dirty="0">
                <a:solidFill>
                  <a:srgbClr val="676767"/>
                </a:solidFill>
                <a:latin typeface="Arial"/>
                <a:cs typeface="Arial"/>
              </a:rPr>
              <a:t>e </a:t>
            </a:r>
            <a:r>
              <a:rPr sz="700" spc="30" dirty="0">
                <a:solidFill>
                  <a:srgbClr val="4F4F4F"/>
                </a:solidFill>
                <a:latin typeface="Arial"/>
                <a:cs typeface="Arial"/>
              </a:rPr>
              <a:t>Power </a:t>
            </a:r>
            <a:r>
              <a:rPr sz="700" spc="45" dirty="0">
                <a:solidFill>
                  <a:srgbClr val="4F4F4F"/>
                </a:solidFill>
                <a:latin typeface="Arial"/>
                <a:cs typeface="Arial"/>
              </a:rPr>
              <a:t>U </a:t>
            </a:r>
            <a:r>
              <a:rPr sz="700" spc="30" dirty="0">
                <a:solidFill>
                  <a:srgbClr val="676767"/>
                </a:solidFill>
                <a:latin typeface="Arial"/>
                <a:cs typeface="Arial"/>
              </a:rPr>
              <a:t>Center </a:t>
            </a:r>
            <a:r>
              <a:rPr sz="700" spc="25" dirty="0">
                <a:solidFill>
                  <a:srgbClr val="4F4F4F"/>
                </a:solidFill>
                <a:latin typeface="Arial"/>
                <a:cs typeface="Arial"/>
              </a:rPr>
              <a:t>for </a:t>
            </a:r>
            <a:r>
              <a:rPr sz="700" spc="-30" dirty="0">
                <a:solidFill>
                  <a:srgbClr val="676767"/>
                </a:solidFill>
                <a:latin typeface="Arial"/>
                <a:cs typeface="Arial"/>
              </a:rPr>
              <a:t>Soc </a:t>
            </a:r>
            <a:r>
              <a:rPr sz="700" spc="15" dirty="0">
                <a:solidFill>
                  <a:srgbClr val="3F3F3F"/>
                </a:solidFill>
                <a:latin typeface="Arial"/>
                <a:cs typeface="Arial"/>
              </a:rPr>
              <a:t>i</a:t>
            </a:r>
            <a:r>
              <a:rPr sz="700" spc="15" dirty="0">
                <a:solidFill>
                  <a:srgbClr val="676767"/>
                </a:solidFill>
                <a:latin typeface="Arial"/>
                <a:cs typeface="Arial"/>
              </a:rPr>
              <a:t>a</a:t>
            </a:r>
            <a:r>
              <a:rPr sz="700" spc="15" dirty="0">
                <a:solidFill>
                  <a:srgbClr val="3F3F3F"/>
                </a:solidFill>
                <a:latin typeface="Arial"/>
                <a:cs typeface="Arial"/>
              </a:rPr>
              <a:t>l  </a:t>
            </a:r>
            <a:r>
              <a:rPr sz="700" spc="5" dirty="0">
                <a:solidFill>
                  <a:srgbClr val="676767"/>
                </a:solidFill>
                <a:latin typeface="Arial"/>
                <a:cs typeface="Arial"/>
              </a:rPr>
              <a:t>C</a:t>
            </a:r>
            <a:r>
              <a:rPr sz="700" spc="5" dirty="0">
                <a:solidFill>
                  <a:srgbClr val="3F3F3F"/>
                </a:solidFill>
                <a:latin typeface="Arial"/>
                <a:cs typeface="Arial"/>
              </a:rPr>
              <a:t>h </a:t>
            </a:r>
            <a:r>
              <a:rPr sz="700" spc="-15" dirty="0">
                <a:solidFill>
                  <a:srgbClr val="676767"/>
                </a:solidFill>
                <a:latin typeface="Arial"/>
                <a:cs typeface="Arial"/>
              </a:rPr>
              <a:t>ange, </a:t>
            </a:r>
            <a:r>
              <a:rPr sz="700" spc="-10" dirty="0">
                <a:solidFill>
                  <a:srgbClr val="676767"/>
                </a:solidFill>
                <a:latin typeface="Arial"/>
                <a:cs typeface="Arial"/>
              </a:rPr>
              <a:t>an </a:t>
            </a:r>
            <a:r>
              <a:rPr sz="700" spc="-15" dirty="0">
                <a:solidFill>
                  <a:srgbClr val="676767"/>
                </a:solidFill>
                <a:latin typeface="Arial"/>
                <a:cs typeface="Arial"/>
              </a:rPr>
              <a:t>organizat </a:t>
            </a:r>
            <a:r>
              <a:rPr sz="700" dirty="0">
                <a:solidFill>
                  <a:srgbClr val="3F3F3F"/>
                </a:solidFill>
                <a:latin typeface="Arial"/>
                <a:cs typeface="Arial"/>
              </a:rPr>
              <a:t>i</a:t>
            </a:r>
            <a:r>
              <a:rPr sz="700" dirty="0">
                <a:solidFill>
                  <a:srgbClr val="676767"/>
                </a:solidFill>
                <a:latin typeface="Arial"/>
                <a:cs typeface="Arial"/>
              </a:rPr>
              <a:t>on </a:t>
            </a:r>
            <a:r>
              <a:rPr sz="700" spc="-5" dirty="0">
                <a:solidFill>
                  <a:srgbClr val="3F3F3F"/>
                </a:solidFill>
                <a:latin typeface="Arial"/>
                <a:cs typeface="Arial"/>
              </a:rPr>
              <a:t>l</a:t>
            </a:r>
            <a:r>
              <a:rPr sz="700" spc="-5" dirty="0">
                <a:solidFill>
                  <a:srgbClr val="676767"/>
                </a:solidFill>
                <a:latin typeface="Arial"/>
                <a:cs typeface="Arial"/>
              </a:rPr>
              <a:t>ed </a:t>
            </a:r>
            <a:r>
              <a:rPr sz="700" spc="-15" dirty="0">
                <a:solidFill>
                  <a:srgbClr val="4F4F4F"/>
                </a:solidFill>
                <a:latin typeface="Arial"/>
                <a:cs typeface="Arial"/>
              </a:rPr>
              <a:t>by  </a:t>
            </a:r>
            <a:r>
              <a:rPr sz="700" spc="30" dirty="0">
                <a:solidFill>
                  <a:srgbClr val="4F4F4F"/>
                </a:solidFill>
                <a:latin typeface="Arial"/>
                <a:cs typeface="Arial"/>
              </a:rPr>
              <a:t>Black</a:t>
            </a:r>
            <a:r>
              <a:rPr sz="700" spc="5" dirty="0">
                <a:solidFill>
                  <a:srgbClr val="4F4F4F"/>
                </a:solidFill>
                <a:latin typeface="Arial"/>
                <a:cs typeface="Arial"/>
              </a:rPr>
              <a:t> </a:t>
            </a:r>
            <a:r>
              <a:rPr sz="700" spc="35" dirty="0">
                <a:solidFill>
                  <a:srgbClr val="676767"/>
                </a:solidFill>
                <a:latin typeface="Arial"/>
                <a:cs typeface="Arial"/>
              </a:rPr>
              <a:t>and</a:t>
            </a:r>
            <a:r>
              <a:rPr sz="700" spc="65" dirty="0">
                <a:solidFill>
                  <a:srgbClr val="676767"/>
                </a:solidFill>
                <a:latin typeface="Arial"/>
                <a:cs typeface="Arial"/>
              </a:rPr>
              <a:t> </a:t>
            </a:r>
            <a:r>
              <a:rPr sz="700" spc="55" dirty="0">
                <a:solidFill>
                  <a:srgbClr val="4F4F4F"/>
                </a:solidFill>
                <a:latin typeface="Arial"/>
                <a:cs typeface="Arial"/>
              </a:rPr>
              <a:t>Brown</a:t>
            </a:r>
            <a:r>
              <a:rPr sz="700" spc="-20" dirty="0">
                <a:solidFill>
                  <a:srgbClr val="4F4F4F"/>
                </a:solidFill>
                <a:latin typeface="Arial"/>
                <a:cs typeface="Arial"/>
              </a:rPr>
              <a:t> </a:t>
            </a:r>
            <a:r>
              <a:rPr sz="700" spc="65" dirty="0">
                <a:solidFill>
                  <a:srgbClr val="676767"/>
                </a:solidFill>
                <a:latin typeface="Arial"/>
                <a:cs typeface="Arial"/>
              </a:rPr>
              <a:t>youth</a:t>
            </a:r>
            <a:r>
              <a:rPr sz="700" spc="5" dirty="0">
                <a:solidFill>
                  <a:srgbClr val="676767"/>
                </a:solidFill>
                <a:latin typeface="Arial"/>
                <a:cs typeface="Arial"/>
              </a:rPr>
              <a:t> </a:t>
            </a:r>
            <a:r>
              <a:rPr sz="700" spc="50" dirty="0">
                <a:solidFill>
                  <a:srgbClr val="3F3F3F"/>
                </a:solidFill>
                <a:latin typeface="Arial"/>
                <a:cs typeface="Arial"/>
              </a:rPr>
              <a:t>in</a:t>
            </a:r>
            <a:r>
              <a:rPr sz="700" spc="-25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700" spc="40" dirty="0">
                <a:solidFill>
                  <a:srgbClr val="676767"/>
                </a:solidFill>
                <a:latin typeface="Arial"/>
                <a:cs typeface="Arial"/>
              </a:rPr>
              <a:t>South  </a:t>
            </a:r>
            <a:r>
              <a:rPr sz="700" spc="5" dirty="0">
                <a:solidFill>
                  <a:srgbClr val="3F3F3F"/>
                </a:solidFill>
                <a:latin typeface="Arial"/>
                <a:cs typeface="Arial"/>
              </a:rPr>
              <a:t>Florid </a:t>
            </a:r>
            <a:r>
              <a:rPr sz="700" spc="15" dirty="0">
                <a:solidFill>
                  <a:srgbClr val="676767"/>
                </a:solidFill>
                <a:latin typeface="Arial"/>
                <a:cs typeface="Arial"/>
              </a:rPr>
              <a:t>a, </a:t>
            </a:r>
            <a:r>
              <a:rPr sz="700" spc="55" dirty="0">
                <a:solidFill>
                  <a:srgbClr val="4F4F4F"/>
                </a:solidFill>
                <a:latin typeface="Arial"/>
                <a:cs typeface="Arial"/>
              </a:rPr>
              <a:t>demands </a:t>
            </a:r>
            <a:r>
              <a:rPr sz="700" spc="45" dirty="0">
                <a:solidFill>
                  <a:srgbClr val="4F4F4F"/>
                </a:solidFill>
                <a:latin typeface="Arial"/>
                <a:cs typeface="Arial"/>
              </a:rPr>
              <a:t>fully-funded  </a:t>
            </a:r>
            <a:r>
              <a:rPr sz="700" spc="35" dirty="0">
                <a:solidFill>
                  <a:srgbClr val="4F4F4F"/>
                </a:solidFill>
                <a:latin typeface="Arial"/>
                <a:cs typeface="Arial"/>
              </a:rPr>
              <a:t>restorative </a:t>
            </a:r>
            <a:r>
              <a:rPr sz="700" spc="40" dirty="0">
                <a:solidFill>
                  <a:srgbClr val="4F4F4F"/>
                </a:solidFill>
                <a:latin typeface="Arial"/>
                <a:cs typeface="Arial"/>
              </a:rPr>
              <a:t>justice </a:t>
            </a:r>
            <a:r>
              <a:rPr sz="700" spc="50" dirty="0">
                <a:solidFill>
                  <a:srgbClr val="4F4F4F"/>
                </a:solidFill>
                <a:latin typeface="Arial"/>
                <a:cs typeface="Arial"/>
              </a:rPr>
              <a:t>programs </a:t>
            </a:r>
            <a:r>
              <a:rPr sz="700" spc="35" dirty="0">
                <a:solidFill>
                  <a:srgbClr val="4F4F4F"/>
                </a:solidFill>
                <a:latin typeface="Arial"/>
                <a:cs typeface="Arial"/>
              </a:rPr>
              <a:t>to  </a:t>
            </a:r>
            <a:r>
              <a:rPr sz="700" spc="55" dirty="0">
                <a:solidFill>
                  <a:srgbClr val="676767"/>
                </a:solidFill>
                <a:latin typeface="Arial"/>
                <a:cs typeface="Arial"/>
              </a:rPr>
              <a:t>end </a:t>
            </a:r>
            <a:r>
              <a:rPr sz="700" dirty="0">
                <a:solidFill>
                  <a:srgbClr val="676767"/>
                </a:solidFill>
                <a:latin typeface="Arial"/>
                <a:cs typeface="Arial"/>
              </a:rPr>
              <a:t>suspens </a:t>
            </a:r>
            <a:r>
              <a:rPr sz="700" dirty="0">
                <a:solidFill>
                  <a:srgbClr val="3F3F3F"/>
                </a:solidFill>
                <a:latin typeface="Arial"/>
                <a:cs typeface="Arial"/>
              </a:rPr>
              <a:t>i</a:t>
            </a:r>
            <a:r>
              <a:rPr sz="700" dirty="0">
                <a:solidFill>
                  <a:srgbClr val="676767"/>
                </a:solidFill>
                <a:latin typeface="Arial"/>
                <a:cs typeface="Arial"/>
              </a:rPr>
              <a:t>ons</a:t>
            </a:r>
            <a:r>
              <a:rPr sz="700" spc="110" dirty="0">
                <a:solidFill>
                  <a:srgbClr val="676767"/>
                </a:solidFill>
                <a:latin typeface="Arial"/>
                <a:cs typeface="Arial"/>
              </a:rPr>
              <a:t> </a:t>
            </a:r>
            <a:r>
              <a:rPr sz="700" spc="30" dirty="0">
                <a:solidFill>
                  <a:srgbClr val="676767"/>
                </a:solidFill>
                <a:latin typeface="Arial"/>
                <a:cs typeface="Arial"/>
              </a:rPr>
              <a:t>and</a:t>
            </a:r>
            <a:endParaRPr sz="700">
              <a:latin typeface="Arial"/>
              <a:cs typeface="Arial"/>
            </a:endParaRPr>
          </a:p>
          <a:p>
            <a:pPr marL="131445" marR="102235">
              <a:lnSpc>
                <a:spcPct val="100000"/>
              </a:lnSpc>
            </a:pPr>
            <a:r>
              <a:rPr sz="700" spc="20" dirty="0">
                <a:solidFill>
                  <a:srgbClr val="676767"/>
                </a:solidFill>
                <a:latin typeface="Arial"/>
                <a:cs typeface="Arial"/>
              </a:rPr>
              <a:t>schoo</a:t>
            </a:r>
            <a:r>
              <a:rPr sz="700" spc="20" dirty="0">
                <a:solidFill>
                  <a:srgbClr val="3F3F3F"/>
                </a:solidFill>
                <a:latin typeface="Arial"/>
                <a:cs typeface="Arial"/>
              </a:rPr>
              <a:t>l</a:t>
            </a:r>
            <a:r>
              <a:rPr sz="700" spc="20" dirty="0">
                <a:solidFill>
                  <a:srgbClr val="676767"/>
                </a:solidFill>
                <a:latin typeface="Arial"/>
                <a:cs typeface="Arial"/>
              </a:rPr>
              <a:t>-based </a:t>
            </a:r>
            <a:r>
              <a:rPr sz="700" spc="25" dirty="0">
                <a:solidFill>
                  <a:srgbClr val="676767"/>
                </a:solidFill>
                <a:latin typeface="Arial"/>
                <a:cs typeface="Arial"/>
              </a:rPr>
              <a:t>arrests </a:t>
            </a:r>
            <a:r>
              <a:rPr sz="700" spc="5" dirty="0">
                <a:solidFill>
                  <a:srgbClr val="676767"/>
                </a:solidFill>
                <a:latin typeface="Arial"/>
                <a:cs typeface="Arial"/>
              </a:rPr>
              <a:t>as </a:t>
            </a:r>
            <a:r>
              <a:rPr sz="700" spc="15" dirty="0">
                <a:solidFill>
                  <a:srgbClr val="676767"/>
                </a:solidFill>
                <a:latin typeface="Arial"/>
                <a:cs typeface="Arial"/>
              </a:rPr>
              <a:t>w e</a:t>
            </a:r>
            <a:r>
              <a:rPr sz="700" spc="15" dirty="0">
                <a:solidFill>
                  <a:srgbClr val="3F3F3F"/>
                </a:solidFill>
                <a:latin typeface="Arial"/>
                <a:cs typeface="Arial"/>
              </a:rPr>
              <a:t>ll </a:t>
            </a:r>
            <a:r>
              <a:rPr sz="700" spc="15" dirty="0">
                <a:solidFill>
                  <a:srgbClr val="676767"/>
                </a:solidFill>
                <a:latin typeface="Arial"/>
                <a:cs typeface="Arial"/>
              </a:rPr>
              <a:t>as  </a:t>
            </a:r>
            <a:r>
              <a:rPr sz="700" spc="15" dirty="0">
                <a:solidFill>
                  <a:srgbClr val="4F4F4F"/>
                </a:solidFill>
                <a:latin typeface="Arial"/>
                <a:cs typeface="Arial"/>
              </a:rPr>
              <a:t>the </a:t>
            </a:r>
            <a:r>
              <a:rPr sz="700" spc="50" dirty="0">
                <a:solidFill>
                  <a:srgbClr val="4F4F4F"/>
                </a:solidFill>
                <a:latin typeface="Arial"/>
                <a:cs typeface="Arial"/>
              </a:rPr>
              <a:t>decision-making </a:t>
            </a:r>
            <a:r>
              <a:rPr sz="700" spc="15" dirty="0">
                <a:solidFill>
                  <a:srgbClr val="676767"/>
                </a:solidFill>
                <a:latin typeface="Arial"/>
                <a:cs typeface="Arial"/>
              </a:rPr>
              <a:t>aut </a:t>
            </a:r>
            <a:r>
              <a:rPr sz="700" spc="20" dirty="0">
                <a:solidFill>
                  <a:srgbClr val="3F3F3F"/>
                </a:solidFill>
                <a:latin typeface="Arial"/>
                <a:cs typeface="Arial"/>
              </a:rPr>
              <a:t>h </a:t>
            </a:r>
            <a:r>
              <a:rPr sz="700" spc="35" dirty="0">
                <a:solidFill>
                  <a:srgbClr val="676767"/>
                </a:solidFill>
                <a:latin typeface="Arial"/>
                <a:cs typeface="Arial"/>
              </a:rPr>
              <a:t>or</a:t>
            </a:r>
            <a:r>
              <a:rPr sz="700" spc="35" dirty="0">
                <a:solidFill>
                  <a:srgbClr val="3F3F3F"/>
                </a:solidFill>
                <a:latin typeface="Arial"/>
                <a:cs typeface="Arial"/>
              </a:rPr>
              <a:t>it</a:t>
            </a:r>
            <a:r>
              <a:rPr sz="700" spc="35" dirty="0">
                <a:solidFill>
                  <a:srgbClr val="676767"/>
                </a:solidFill>
                <a:latin typeface="Arial"/>
                <a:cs typeface="Arial"/>
              </a:rPr>
              <a:t>y  </a:t>
            </a:r>
            <a:r>
              <a:rPr sz="700" spc="15" dirty="0">
                <a:solidFill>
                  <a:srgbClr val="4F4F4F"/>
                </a:solidFill>
                <a:latin typeface="Arial"/>
                <a:cs typeface="Arial"/>
              </a:rPr>
              <a:t>to </a:t>
            </a:r>
            <a:r>
              <a:rPr sz="700" spc="20" dirty="0">
                <a:solidFill>
                  <a:srgbClr val="3F3F3F"/>
                </a:solidFill>
                <a:latin typeface="Arial"/>
                <a:cs typeface="Arial"/>
              </a:rPr>
              <a:t>im </a:t>
            </a:r>
            <a:r>
              <a:rPr sz="700" spc="35" dirty="0">
                <a:solidFill>
                  <a:srgbClr val="3F3F3F"/>
                </a:solidFill>
                <a:latin typeface="Arial"/>
                <a:cs typeface="Arial"/>
              </a:rPr>
              <a:t>pl</a:t>
            </a:r>
            <a:r>
              <a:rPr sz="700" spc="35" dirty="0">
                <a:solidFill>
                  <a:srgbClr val="676767"/>
                </a:solidFill>
                <a:latin typeface="Arial"/>
                <a:cs typeface="Arial"/>
              </a:rPr>
              <a:t>em </a:t>
            </a:r>
            <a:r>
              <a:rPr sz="700" spc="15" dirty="0">
                <a:solidFill>
                  <a:srgbClr val="676767"/>
                </a:solidFill>
                <a:latin typeface="Arial"/>
                <a:cs typeface="Arial"/>
              </a:rPr>
              <a:t>ent </a:t>
            </a:r>
            <a:r>
              <a:rPr sz="700" dirty="0">
                <a:solidFill>
                  <a:srgbClr val="676767"/>
                </a:solidFill>
                <a:latin typeface="Arial"/>
                <a:cs typeface="Arial"/>
              </a:rPr>
              <a:t>so</a:t>
            </a:r>
            <a:r>
              <a:rPr sz="700" dirty="0">
                <a:solidFill>
                  <a:srgbClr val="3F3F3F"/>
                </a:solidFill>
                <a:latin typeface="Arial"/>
                <a:cs typeface="Arial"/>
              </a:rPr>
              <a:t>luti </a:t>
            </a:r>
            <a:r>
              <a:rPr sz="700" dirty="0">
                <a:solidFill>
                  <a:srgbClr val="676767"/>
                </a:solidFill>
                <a:latin typeface="Arial"/>
                <a:cs typeface="Arial"/>
              </a:rPr>
              <a:t>ons </a:t>
            </a:r>
            <a:r>
              <a:rPr sz="700" spc="20" dirty="0">
                <a:solidFill>
                  <a:srgbClr val="4F4F4F"/>
                </a:solidFill>
                <a:latin typeface="Arial"/>
                <a:cs typeface="Arial"/>
              </a:rPr>
              <a:t>to  </a:t>
            </a:r>
            <a:r>
              <a:rPr sz="700" spc="35" dirty="0">
                <a:solidFill>
                  <a:srgbClr val="4F4F4F"/>
                </a:solidFill>
                <a:latin typeface="Arial"/>
                <a:cs typeface="Arial"/>
              </a:rPr>
              <a:t>injustices </a:t>
            </a:r>
            <a:r>
              <a:rPr sz="700" spc="5" dirty="0">
                <a:solidFill>
                  <a:srgbClr val="676767"/>
                </a:solidFill>
                <a:latin typeface="Arial"/>
                <a:cs typeface="Arial"/>
              </a:rPr>
              <a:t>expe </a:t>
            </a:r>
            <a:r>
              <a:rPr sz="700" spc="25" dirty="0">
                <a:solidFill>
                  <a:srgbClr val="3F3F3F"/>
                </a:solidFill>
                <a:latin typeface="Arial"/>
                <a:cs typeface="Arial"/>
              </a:rPr>
              <a:t>ri</a:t>
            </a:r>
            <a:r>
              <a:rPr sz="700" spc="25" dirty="0">
                <a:solidFill>
                  <a:srgbClr val="676767"/>
                </a:solidFill>
                <a:latin typeface="Arial"/>
                <a:cs typeface="Arial"/>
              </a:rPr>
              <a:t>enced </a:t>
            </a:r>
            <a:r>
              <a:rPr sz="700" spc="20" dirty="0">
                <a:solidFill>
                  <a:srgbClr val="4F4F4F"/>
                </a:solidFill>
                <a:latin typeface="Arial"/>
                <a:cs typeface="Arial"/>
              </a:rPr>
              <a:t>by  </a:t>
            </a:r>
            <a:r>
              <a:rPr sz="700" spc="50" dirty="0">
                <a:solidFill>
                  <a:srgbClr val="676767"/>
                </a:solidFill>
                <a:latin typeface="Arial"/>
                <a:cs typeface="Arial"/>
              </a:rPr>
              <a:t>students </a:t>
            </a:r>
            <a:r>
              <a:rPr sz="700" spc="40" dirty="0">
                <a:solidFill>
                  <a:srgbClr val="4F4F4F"/>
                </a:solidFill>
                <a:latin typeface="Arial"/>
                <a:cs typeface="Arial"/>
              </a:rPr>
              <a:t>in </a:t>
            </a:r>
            <a:r>
              <a:rPr sz="700" spc="50" dirty="0">
                <a:solidFill>
                  <a:srgbClr val="4F4F4F"/>
                </a:solidFill>
                <a:latin typeface="Arial"/>
                <a:cs typeface="Arial"/>
              </a:rPr>
              <a:t>Miami-Dade</a:t>
            </a:r>
            <a:r>
              <a:rPr sz="700" spc="-30" dirty="0">
                <a:solidFill>
                  <a:srgbClr val="4F4F4F"/>
                </a:solidFill>
                <a:latin typeface="Arial"/>
                <a:cs typeface="Arial"/>
              </a:rPr>
              <a:t> </a:t>
            </a:r>
            <a:r>
              <a:rPr sz="700" spc="45" dirty="0">
                <a:solidFill>
                  <a:srgbClr val="676767"/>
                </a:solidFill>
                <a:latin typeface="Arial"/>
                <a:cs typeface="Arial"/>
              </a:rPr>
              <a:t>County  </a:t>
            </a:r>
            <a:r>
              <a:rPr sz="700" spc="30" dirty="0">
                <a:solidFill>
                  <a:srgbClr val="4F4F4F"/>
                </a:solidFill>
                <a:latin typeface="Arial"/>
                <a:cs typeface="Arial"/>
              </a:rPr>
              <a:t>Public </a:t>
            </a:r>
            <a:r>
              <a:rPr sz="700" spc="-30" dirty="0">
                <a:solidFill>
                  <a:srgbClr val="676767"/>
                </a:solidFill>
                <a:latin typeface="Arial"/>
                <a:cs typeface="Arial"/>
              </a:rPr>
              <a:t>Schoo</a:t>
            </a:r>
            <a:r>
              <a:rPr sz="700" spc="120" dirty="0">
                <a:solidFill>
                  <a:srgbClr val="676767"/>
                </a:solidFill>
                <a:latin typeface="Arial"/>
                <a:cs typeface="Arial"/>
              </a:rPr>
              <a:t> </a:t>
            </a:r>
            <a:r>
              <a:rPr sz="700" spc="10" dirty="0">
                <a:solidFill>
                  <a:srgbClr val="3F3F3F"/>
                </a:solidFill>
                <a:latin typeface="Arial"/>
                <a:cs typeface="Arial"/>
              </a:rPr>
              <a:t>l</a:t>
            </a:r>
            <a:r>
              <a:rPr sz="700" spc="10" dirty="0">
                <a:solidFill>
                  <a:srgbClr val="676767"/>
                </a:solidFill>
                <a:latin typeface="Arial"/>
                <a:cs typeface="Arial"/>
              </a:rPr>
              <a:t>s.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5895" y="1621462"/>
            <a:ext cx="4125595" cy="4260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7730" marR="5080" indent="-875665" algn="just">
              <a:lnSpc>
                <a:spcPct val="100000"/>
              </a:lnSpc>
              <a:spcBef>
                <a:spcPts val="100"/>
              </a:spcBef>
            </a:pPr>
            <a:r>
              <a:rPr sz="3600" b="1" u="heavy" spc="270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Arial"/>
                <a:cs typeface="Arial"/>
              </a:rPr>
              <a:t>Divest</a:t>
            </a:r>
            <a:r>
              <a:rPr sz="3600" b="1" spc="2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00" b="1" spc="405" dirty="0">
                <a:solidFill>
                  <a:srgbClr val="231F20"/>
                </a:solidFill>
                <a:latin typeface="Arial"/>
                <a:cs typeface="Arial"/>
              </a:rPr>
              <a:t>from</a:t>
            </a:r>
            <a:r>
              <a:rPr sz="3600" b="1" spc="-1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00" b="1" spc="340" dirty="0">
                <a:solidFill>
                  <a:srgbClr val="231F20"/>
                </a:solidFill>
                <a:latin typeface="Arial"/>
                <a:cs typeface="Arial"/>
              </a:rPr>
              <a:t>Law  </a:t>
            </a:r>
            <a:r>
              <a:rPr sz="3600" b="1" spc="27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3600" b="1" spc="120" dirty="0">
                <a:solidFill>
                  <a:srgbClr val="231F20"/>
                </a:solidFill>
                <a:latin typeface="Arial"/>
                <a:cs typeface="Arial"/>
              </a:rPr>
              <a:t>f</a:t>
            </a:r>
            <a:r>
              <a:rPr sz="3600" b="1" spc="29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3600" b="1" spc="165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3600" b="1" spc="190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3600" b="1" spc="34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3600" b="1" spc="580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sz="3600" b="1" spc="310" dirty="0">
                <a:solidFill>
                  <a:srgbClr val="231F20"/>
                </a:solidFill>
                <a:latin typeface="Arial"/>
                <a:cs typeface="Arial"/>
              </a:rPr>
              <a:t>ent  </a:t>
            </a:r>
            <a:r>
              <a:rPr sz="3600" b="1" spc="260" dirty="0">
                <a:solidFill>
                  <a:srgbClr val="231F20"/>
                </a:solidFill>
                <a:latin typeface="Arial"/>
                <a:cs typeface="Arial"/>
              </a:rPr>
              <a:t>Strategies</a:t>
            </a:r>
            <a:r>
              <a:rPr sz="36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00" b="1" spc="25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endParaRPr sz="36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3600" b="1" spc="165" dirty="0">
                <a:solidFill>
                  <a:srgbClr val="231F20"/>
                </a:solidFill>
                <a:latin typeface="Arial"/>
                <a:cs typeface="Arial"/>
              </a:rPr>
              <a:t>Sc</a:t>
            </a:r>
            <a:r>
              <a:rPr sz="3600" b="1" spc="200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3600" b="1" spc="170" dirty="0">
                <a:solidFill>
                  <a:srgbClr val="231F20"/>
                </a:solidFill>
                <a:latin typeface="Arial"/>
                <a:cs typeface="Arial"/>
              </a:rPr>
              <a:t>ools</a:t>
            </a:r>
            <a:endParaRPr sz="3600">
              <a:latin typeface="Arial"/>
              <a:cs typeface="Arial"/>
            </a:endParaRPr>
          </a:p>
          <a:p>
            <a:pPr marL="239395" marR="5080" indent="934085" algn="r">
              <a:lnSpc>
                <a:spcPct val="100000"/>
              </a:lnSpc>
              <a:spcBef>
                <a:spcPts val="3105"/>
              </a:spcBef>
            </a:pPr>
            <a:r>
              <a:rPr sz="3600" b="1" u="heavy" spc="265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Arial"/>
                <a:cs typeface="Arial"/>
              </a:rPr>
              <a:t>Deprioriti</a:t>
            </a:r>
            <a:r>
              <a:rPr sz="3600" b="1" u="heavy" spc="280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Arial"/>
                <a:cs typeface="Arial"/>
              </a:rPr>
              <a:t>z</a:t>
            </a:r>
            <a:r>
              <a:rPr sz="3600" b="1" u="heavy" spc="260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Arial"/>
                <a:cs typeface="Arial"/>
              </a:rPr>
              <a:t>e </a:t>
            </a:r>
            <a:r>
              <a:rPr sz="3600" b="1" spc="1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00" b="1" spc="38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3600" b="1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00" b="1" spc="245" dirty="0">
                <a:solidFill>
                  <a:srgbClr val="231F20"/>
                </a:solidFill>
                <a:latin typeface="Arial"/>
                <a:cs typeface="Arial"/>
              </a:rPr>
              <a:t>Reliance</a:t>
            </a:r>
            <a:r>
              <a:rPr sz="3600" b="1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00" b="1" spc="285" dirty="0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sz="3600" b="1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00" b="1" spc="195" dirty="0">
                <a:solidFill>
                  <a:srgbClr val="231F20"/>
                </a:solidFill>
                <a:latin typeface="Arial"/>
                <a:cs typeface="Arial"/>
              </a:rPr>
              <a:t>School</a:t>
            </a:r>
            <a:r>
              <a:rPr sz="3600" b="1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00" b="1" spc="225" dirty="0">
                <a:solidFill>
                  <a:srgbClr val="231F20"/>
                </a:solidFill>
                <a:latin typeface="Arial"/>
                <a:cs typeface="Arial"/>
              </a:rPr>
              <a:t>Police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07550" y="1683724"/>
            <a:ext cx="4526280" cy="1737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School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districts and local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municipalities spend millions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of  dollars every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year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school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policing, which is directed 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towards stationing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police officers in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schools, metal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detectors  and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various forms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surveillance.</a:t>
            </a:r>
            <a:endParaRPr sz="13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  <a:spcBef>
                <a:spcPts val="1000"/>
              </a:spcBef>
            </a:pP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We</a:t>
            </a:r>
            <a:r>
              <a:rPr sz="13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must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identify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exactly</a:t>
            </a:r>
            <a:r>
              <a:rPr sz="13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how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much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3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spent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school</a:t>
            </a:r>
            <a:r>
              <a:rPr sz="13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policing  and demand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that those funds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are divested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from systems that 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police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students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and invested in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creating safe,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high-quality 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schools for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students.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31400" y="4264023"/>
            <a:ext cx="4526280" cy="2458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School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police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should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be deprioritized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so that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use of police</a:t>
            </a:r>
            <a:r>
              <a:rPr sz="1300" spc="-2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offi- 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cers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schools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are an instrument of last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resort.</a:t>
            </a:r>
            <a:endParaRPr sz="1300">
              <a:latin typeface="Arial"/>
              <a:cs typeface="Arial"/>
            </a:endParaRPr>
          </a:p>
          <a:p>
            <a:pPr marL="12700" marR="6985" algn="just">
              <a:lnSpc>
                <a:spcPct val="100000"/>
              </a:lnSpc>
              <a:spcBef>
                <a:spcPts val="1000"/>
              </a:spcBef>
            </a:pP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Memorandums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of understanding between law enforcement  agencies and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schools,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intergovernmental agreements,  and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school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district policies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should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eliminate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permanent  presence of police officers on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campus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and place limits on 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requests for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police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assistance.</a:t>
            </a:r>
            <a:endParaRPr sz="13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  <a:spcBef>
                <a:spcPts val="1000"/>
              </a:spcBef>
            </a:pP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De-escalation interventions,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supportive student services,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restorative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practices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should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utilized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instead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relying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on 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criminalization that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has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collateral consequences for students,  families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their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communities.</a:t>
            </a:r>
            <a:endParaRPr sz="13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58850" y="595621"/>
            <a:ext cx="6512559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spc="420" dirty="0">
                <a:solidFill>
                  <a:srgbClr val="020302"/>
                </a:solidFill>
              </a:rPr>
              <a:t>Recommendations</a:t>
            </a:r>
            <a:endParaRPr sz="5000"/>
          </a:p>
        </p:txBody>
      </p:sp>
      <p:sp>
        <p:nvSpPr>
          <p:cNvPr id="6" name="object 6"/>
          <p:cNvSpPr/>
          <p:nvPr/>
        </p:nvSpPr>
        <p:spPr>
          <a:xfrm>
            <a:off x="5088655" y="7316976"/>
            <a:ext cx="636308" cy="1905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102598" y="7308620"/>
            <a:ext cx="1784985" cy="14160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00" spc="55" dirty="0">
                <a:solidFill>
                  <a:srgbClr val="231F20"/>
                </a:solidFill>
                <a:latin typeface="Arial Unicode MS"/>
                <a:cs typeface="Arial Unicode MS"/>
              </a:rPr>
              <a:t>We </a:t>
            </a:r>
            <a:r>
              <a:rPr sz="700" spc="50" dirty="0">
                <a:solidFill>
                  <a:srgbClr val="231F20"/>
                </a:solidFill>
                <a:latin typeface="Arial Unicode MS"/>
                <a:cs typeface="Arial Unicode MS"/>
              </a:rPr>
              <a:t>Came </a:t>
            </a:r>
            <a:r>
              <a:rPr sz="700" spc="-10" dirty="0">
                <a:solidFill>
                  <a:srgbClr val="231F20"/>
                </a:solidFill>
                <a:latin typeface="Arial Unicode MS"/>
                <a:cs typeface="Arial Unicode MS"/>
              </a:rPr>
              <a:t>To </a:t>
            </a:r>
            <a:r>
              <a:rPr sz="700" spc="20" dirty="0">
                <a:solidFill>
                  <a:srgbClr val="231F20"/>
                </a:solidFill>
                <a:latin typeface="Arial Unicode MS"/>
                <a:cs typeface="Arial Unicode MS"/>
              </a:rPr>
              <a:t>Learn:</a:t>
            </a:r>
            <a:r>
              <a:rPr sz="700" spc="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700" i="1" spc="15" dirty="0">
                <a:solidFill>
                  <a:srgbClr val="231F20"/>
                </a:solidFill>
                <a:latin typeface="Verdana"/>
                <a:cs typeface="Verdana"/>
              </a:rPr>
              <a:t>Recommendations</a:t>
            </a:r>
            <a:endParaRPr sz="700">
              <a:latin typeface="Verdana"/>
              <a:cs typeface="Verdan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r>
              <a:rPr dirty="0"/>
              <a:t>77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8579" y="1581462"/>
            <a:ext cx="4040504" cy="4241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40055" algn="r">
              <a:lnSpc>
                <a:spcPct val="100000"/>
              </a:lnSpc>
              <a:spcBef>
                <a:spcPts val="100"/>
              </a:spcBef>
            </a:pPr>
            <a:r>
              <a:rPr sz="3600" b="1" u="heavy" spc="275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Arial"/>
                <a:cs typeface="Arial"/>
              </a:rPr>
              <a:t>Disarm</a:t>
            </a:r>
            <a:r>
              <a:rPr sz="3600" b="1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00" b="1" spc="195" dirty="0">
                <a:solidFill>
                  <a:srgbClr val="231F20"/>
                </a:solidFill>
                <a:latin typeface="Arial"/>
                <a:cs typeface="Arial"/>
              </a:rPr>
              <a:t>School </a:t>
            </a:r>
            <a:r>
              <a:rPr sz="3600" b="1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00" b="1" spc="229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3600" b="1" spc="245" dirty="0">
                <a:solidFill>
                  <a:srgbClr val="231F20"/>
                </a:solidFill>
                <a:latin typeface="Arial"/>
                <a:cs typeface="Arial"/>
              </a:rPr>
              <a:t>erson</a:t>
            </a:r>
            <a:r>
              <a:rPr sz="3600" b="1" spc="310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3600" b="1" spc="180" dirty="0">
                <a:solidFill>
                  <a:srgbClr val="231F20"/>
                </a:solidFill>
                <a:latin typeface="Arial"/>
                <a:cs typeface="Arial"/>
              </a:rPr>
              <a:t>el,  </a:t>
            </a:r>
            <a:r>
              <a:rPr sz="3600" b="1" spc="280" dirty="0">
                <a:solidFill>
                  <a:srgbClr val="231F20"/>
                </a:solidFill>
                <a:latin typeface="Arial"/>
                <a:cs typeface="Arial"/>
              </a:rPr>
              <a:t>Including</a:t>
            </a:r>
            <a:r>
              <a:rPr sz="3600" b="1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00" b="1" spc="225" dirty="0">
                <a:solidFill>
                  <a:srgbClr val="231F20"/>
                </a:solidFill>
                <a:latin typeface="Arial"/>
                <a:cs typeface="Arial"/>
              </a:rPr>
              <a:t>Police</a:t>
            </a:r>
            <a:endParaRPr sz="3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3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3600" b="1" u="heavy" spc="270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Arial"/>
                <a:cs typeface="Arial"/>
              </a:rPr>
              <a:t>Decriminali</a:t>
            </a:r>
            <a:r>
              <a:rPr sz="3600" b="1" u="heavy" spc="254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Arial"/>
                <a:cs typeface="Arial"/>
              </a:rPr>
              <a:t>z</a:t>
            </a:r>
            <a:r>
              <a:rPr sz="3600" b="1" u="heavy" spc="345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Arial"/>
                <a:cs typeface="Arial"/>
              </a:rPr>
              <a:t>e</a:t>
            </a:r>
            <a:endParaRPr sz="3600">
              <a:latin typeface="Arial"/>
              <a:cs typeface="Arial"/>
            </a:endParaRPr>
          </a:p>
          <a:p>
            <a:pPr marL="1804670" marR="5080" indent="240029" algn="r">
              <a:lnSpc>
                <a:spcPct val="100000"/>
              </a:lnSpc>
            </a:pPr>
            <a:r>
              <a:rPr sz="3600" b="1" spc="280" dirty="0">
                <a:solidFill>
                  <a:srgbClr val="231F20"/>
                </a:solidFill>
                <a:latin typeface="Arial"/>
                <a:cs typeface="Arial"/>
              </a:rPr>
              <a:t>Student  </a:t>
            </a:r>
            <a:r>
              <a:rPr sz="3600" b="1" spc="295" dirty="0">
                <a:solidFill>
                  <a:srgbClr val="231F20"/>
                </a:solidFill>
                <a:latin typeface="Arial"/>
                <a:cs typeface="Arial"/>
              </a:rPr>
              <a:t>Beh</a:t>
            </a:r>
            <a:r>
              <a:rPr sz="3600" b="1" spc="22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3600" b="1" spc="240" dirty="0">
                <a:solidFill>
                  <a:srgbClr val="231F20"/>
                </a:solidFill>
                <a:latin typeface="Arial"/>
                <a:cs typeface="Arial"/>
              </a:rPr>
              <a:t>vior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81899" y="1611024"/>
            <a:ext cx="4525645" cy="1864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We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must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disarm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school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personnel by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removing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weapons</a:t>
            </a:r>
            <a:r>
              <a:rPr sz="1300" spc="-1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from  school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police officers and other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school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staff.</a:t>
            </a:r>
            <a:endParaRPr sz="13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  <a:spcBef>
                <a:spcPts val="1000"/>
              </a:spcBef>
            </a:pP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Weapons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like guns, electronic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restraints, chemical restraints 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and batons, place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students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at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risk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of abuse due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excessive 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force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by police officers and are harmful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to the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overall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school  climate.</a:t>
            </a:r>
            <a:endParaRPr sz="13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  <a:spcBef>
                <a:spcPts val="1000"/>
              </a:spcBef>
            </a:pP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Creating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a safe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atmosphere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for students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color requires that  they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are also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safe from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police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misconduct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abuse.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92465" y="4175027"/>
            <a:ext cx="4526280" cy="2260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Student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behavior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must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decriminalized.</a:t>
            </a:r>
            <a:endParaRPr sz="13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  <a:spcBef>
                <a:spcPts val="1000"/>
              </a:spcBef>
            </a:pP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We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must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eliminate laws and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statutes that criminalize students  for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age-appropriate 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behavior,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like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the statutes that make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it 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a crime to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disturb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school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or act in an obnoxious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manner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in 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school.</a:t>
            </a:r>
            <a:endParaRPr sz="13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  <a:spcBef>
                <a:spcPts val="1000"/>
              </a:spcBef>
            </a:pP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Eliminating these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laws while enacting policies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that require the 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use of alternatives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exclusionary discipline and arrest will  decrease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number of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youth funneled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into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the school-to- 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prison pipeline and help establish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positive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school climate for 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students.</a:t>
            </a:r>
            <a:endParaRPr sz="13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88199" y="652771"/>
            <a:ext cx="6512559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spc="420" dirty="0">
                <a:solidFill>
                  <a:srgbClr val="020302"/>
                </a:solidFill>
              </a:rPr>
              <a:t>Recommendations</a:t>
            </a:r>
            <a:endParaRPr sz="5000"/>
          </a:p>
        </p:txBody>
      </p:sp>
      <p:sp>
        <p:nvSpPr>
          <p:cNvPr id="6" name="object 6"/>
          <p:cNvSpPr/>
          <p:nvPr/>
        </p:nvSpPr>
        <p:spPr>
          <a:xfrm>
            <a:off x="5088655" y="7316976"/>
            <a:ext cx="636308" cy="1905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102598" y="7308620"/>
            <a:ext cx="1784985" cy="14160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00" spc="55" dirty="0">
                <a:solidFill>
                  <a:srgbClr val="231F20"/>
                </a:solidFill>
                <a:latin typeface="Arial Unicode MS"/>
                <a:cs typeface="Arial Unicode MS"/>
              </a:rPr>
              <a:t>We </a:t>
            </a:r>
            <a:r>
              <a:rPr sz="700" spc="50" dirty="0">
                <a:solidFill>
                  <a:srgbClr val="231F20"/>
                </a:solidFill>
                <a:latin typeface="Arial Unicode MS"/>
                <a:cs typeface="Arial Unicode MS"/>
              </a:rPr>
              <a:t>Came </a:t>
            </a:r>
            <a:r>
              <a:rPr sz="700" spc="-10" dirty="0">
                <a:solidFill>
                  <a:srgbClr val="231F20"/>
                </a:solidFill>
                <a:latin typeface="Arial Unicode MS"/>
                <a:cs typeface="Arial Unicode MS"/>
              </a:rPr>
              <a:t>To </a:t>
            </a:r>
            <a:r>
              <a:rPr sz="700" spc="20" dirty="0">
                <a:solidFill>
                  <a:srgbClr val="231F20"/>
                </a:solidFill>
                <a:latin typeface="Arial Unicode MS"/>
                <a:cs typeface="Arial Unicode MS"/>
              </a:rPr>
              <a:t>Learn:</a:t>
            </a:r>
            <a:r>
              <a:rPr sz="700" spc="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700" i="1" spc="15" dirty="0">
                <a:solidFill>
                  <a:srgbClr val="231F20"/>
                </a:solidFill>
                <a:latin typeface="Verdana"/>
                <a:cs typeface="Verdana"/>
              </a:rPr>
              <a:t>Recommendations</a:t>
            </a:r>
            <a:endParaRPr sz="700">
              <a:latin typeface="Verdana"/>
              <a:cs typeface="Verdan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r>
              <a:rPr dirty="0"/>
              <a:t>78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52153" y="1649063"/>
            <a:ext cx="3863340" cy="3902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3600" b="1" u="heavy" spc="305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Arial"/>
                <a:cs typeface="Arial"/>
              </a:rPr>
              <a:t>Delegitimi</a:t>
            </a:r>
            <a:r>
              <a:rPr sz="3600" b="1" u="heavy" spc="295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Arial"/>
                <a:cs typeface="Arial"/>
              </a:rPr>
              <a:t>z</a:t>
            </a:r>
            <a:r>
              <a:rPr sz="3600" b="1" u="heavy" spc="345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Arial"/>
                <a:cs typeface="Arial"/>
              </a:rPr>
              <a:t>e</a:t>
            </a:r>
            <a:endParaRPr sz="3600">
              <a:latin typeface="Arial"/>
              <a:cs typeface="Arial"/>
            </a:endParaRPr>
          </a:p>
          <a:p>
            <a:pPr marL="1017269" marR="5080" indent="808355" algn="just">
              <a:lnSpc>
                <a:spcPct val="100000"/>
              </a:lnSpc>
            </a:pPr>
            <a:r>
              <a:rPr sz="3600" b="1" spc="229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3600" b="1" spc="195" dirty="0">
                <a:solidFill>
                  <a:srgbClr val="231F20"/>
                </a:solidFill>
                <a:latin typeface="Arial"/>
                <a:cs typeface="Arial"/>
              </a:rPr>
              <a:t>olici</a:t>
            </a:r>
            <a:r>
              <a:rPr sz="3600" b="1" spc="335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3600" b="1" spc="225" dirty="0">
                <a:solidFill>
                  <a:srgbClr val="231F20"/>
                </a:solidFill>
                <a:latin typeface="Arial"/>
                <a:cs typeface="Arial"/>
              </a:rPr>
              <a:t>g  </a:t>
            </a:r>
            <a:r>
              <a:rPr sz="3600" b="1" spc="165" dirty="0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sz="3600" b="1" spc="295" dirty="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sz="3600" b="1" spc="275" dirty="0">
                <a:solidFill>
                  <a:srgbClr val="231F20"/>
                </a:solidFill>
                <a:latin typeface="Arial"/>
                <a:cs typeface="Arial"/>
              </a:rPr>
              <a:t>Safety  </a:t>
            </a:r>
            <a:r>
              <a:rPr sz="3600" b="1" spc="295" dirty="0">
                <a:solidFill>
                  <a:srgbClr val="231F20"/>
                </a:solidFill>
                <a:latin typeface="Arial"/>
                <a:cs typeface="Arial"/>
              </a:rPr>
              <a:t>Mechanism</a:t>
            </a:r>
            <a:endParaRPr sz="3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000">
              <a:latin typeface="Arial"/>
              <a:cs typeface="Arial"/>
            </a:endParaRPr>
          </a:p>
          <a:p>
            <a:pPr marL="12700" marR="5080" indent="1305560" algn="r">
              <a:lnSpc>
                <a:spcPct val="100000"/>
              </a:lnSpc>
            </a:pPr>
            <a:r>
              <a:rPr sz="3600" b="1" u="heavy" spc="285" dirty="0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Arial"/>
                <a:cs typeface="Arial"/>
              </a:rPr>
              <a:t>Dismantle </a:t>
            </a:r>
            <a:r>
              <a:rPr sz="3600" b="1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00" b="1" spc="195" dirty="0">
                <a:solidFill>
                  <a:srgbClr val="231F20"/>
                </a:solidFill>
                <a:latin typeface="Arial"/>
                <a:cs typeface="Arial"/>
              </a:rPr>
              <a:t>School</a:t>
            </a:r>
            <a:r>
              <a:rPr sz="3600" b="1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00" b="1" spc="240" dirty="0">
                <a:solidFill>
                  <a:srgbClr val="231F20"/>
                </a:solidFill>
                <a:latin typeface="Arial"/>
                <a:cs typeface="Arial"/>
              </a:rPr>
              <a:t>Policing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551849" y="1698623"/>
            <a:ext cx="4549775" cy="4450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9209" algn="just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School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policing does not equate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safety,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especially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for  students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color.</a:t>
            </a:r>
            <a:endParaRPr sz="1300">
              <a:latin typeface="Arial"/>
              <a:cs typeface="Arial"/>
            </a:endParaRPr>
          </a:p>
          <a:p>
            <a:pPr marL="12700" marR="28575" algn="just">
              <a:lnSpc>
                <a:spcPct val="100000"/>
              </a:lnSpc>
              <a:spcBef>
                <a:spcPts val="1000"/>
              </a:spcBef>
            </a:pP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We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must shed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light on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the falsehood that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increased policing  and militarization of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school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environments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makes schools</a:t>
            </a:r>
            <a:r>
              <a:rPr sz="1300" spc="-2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safe.</a:t>
            </a:r>
            <a:endParaRPr sz="1300">
              <a:latin typeface="Arial"/>
              <a:cs typeface="Arial"/>
            </a:endParaRPr>
          </a:p>
          <a:p>
            <a:pPr marL="12700" marR="31115" algn="just">
              <a:lnSpc>
                <a:spcPct val="100000"/>
              </a:lnSpc>
              <a:spcBef>
                <a:spcPts val="1000"/>
              </a:spcBef>
            </a:pP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Data, both qualitative and quantitative,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help demonstrate  what happens when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schools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are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over-policed.</a:t>
            </a:r>
            <a:endParaRPr sz="1300">
              <a:latin typeface="Arial"/>
              <a:cs typeface="Arial"/>
            </a:endParaRPr>
          </a:p>
          <a:p>
            <a:pPr marL="12700" marR="28575" algn="just">
              <a:lnSpc>
                <a:spcPct val="100000"/>
              </a:lnSpc>
              <a:spcBef>
                <a:spcPts val="1000"/>
              </a:spcBef>
            </a:pP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Sharing the voices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stories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about what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young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people in 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school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experience at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hands of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school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police illustrates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the  reality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school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policing as one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instills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fear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causes  real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 harm.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36195" algn="just">
              <a:lnSpc>
                <a:spcPct val="100000"/>
              </a:lnSpc>
            </a:pP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We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must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end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practice of policing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young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people.</a:t>
            </a:r>
            <a:endParaRPr sz="1300">
              <a:latin typeface="Arial"/>
              <a:cs typeface="Arial"/>
            </a:endParaRPr>
          </a:p>
          <a:p>
            <a:pPr marL="36195" marR="5080" algn="just">
              <a:lnSpc>
                <a:spcPct val="100000"/>
              </a:lnSpc>
              <a:spcBef>
                <a:spcPts val="1000"/>
              </a:spcBef>
            </a:pP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All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other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strategies -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divestment, deprioritization,  disarming, decriminalization, and delegitimization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- must 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ultimately</a:t>
            </a:r>
            <a:r>
              <a:rPr sz="13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work</a:t>
            </a:r>
            <a:r>
              <a:rPr sz="13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together</a:t>
            </a:r>
            <a:r>
              <a:rPr sz="13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3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end</a:t>
            </a:r>
            <a:r>
              <a:rPr sz="13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3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relationship</a:t>
            </a:r>
            <a:r>
              <a:rPr sz="13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between</a:t>
            </a:r>
            <a:r>
              <a:rPr sz="13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school 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districts and police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departments.</a:t>
            </a:r>
            <a:endParaRPr sz="1300">
              <a:latin typeface="Arial"/>
              <a:cs typeface="Arial"/>
            </a:endParaRPr>
          </a:p>
          <a:p>
            <a:pPr marL="36195" marR="5715" algn="just">
              <a:lnSpc>
                <a:spcPct val="100000"/>
              </a:lnSpc>
              <a:spcBef>
                <a:spcPts val="1000"/>
              </a:spcBef>
            </a:pP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We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dismantle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school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policing and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create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police-free 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schools.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30300" y="652771"/>
            <a:ext cx="6512559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spc="420" dirty="0">
                <a:solidFill>
                  <a:srgbClr val="020302"/>
                </a:solidFill>
              </a:rPr>
              <a:t>Recommendations</a:t>
            </a:r>
            <a:endParaRPr sz="5000"/>
          </a:p>
        </p:txBody>
      </p:sp>
      <p:sp>
        <p:nvSpPr>
          <p:cNvPr id="5" name="object 5"/>
          <p:cNvSpPr/>
          <p:nvPr/>
        </p:nvSpPr>
        <p:spPr>
          <a:xfrm>
            <a:off x="5088655" y="7316976"/>
            <a:ext cx="636308" cy="1905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102598" y="7308620"/>
            <a:ext cx="1784985" cy="14160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00" spc="55" dirty="0">
                <a:solidFill>
                  <a:srgbClr val="231F20"/>
                </a:solidFill>
                <a:latin typeface="Arial Unicode MS"/>
                <a:cs typeface="Arial Unicode MS"/>
              </a:rPr>
              <a:t>We </a:t>
            </a:r>
            <a:r>
              <a:rPr sz="700" spc="50" dirty="0">
                <a:solidFill>
                  <a:srgbClr val="231F20"/>
                </a:solidFill>
                <a:latin typeface="Arial Unicode MS"/>
                <a:cs typeface="Arial Unicode MS"/>
              </a:rPr>
              <a:t>Came </a:t>
            </a:r>
            <a:r>
              <a:rPr sz="700" spc="-10" dirty="0">
                <a:solidFill>
                  <a:srgbClr val="231F20"/>
                </a:solidFill>
                <a:latin typeface="Arial Unicode MS"/>
                <a:cs typeface="Arial Unicode MS"/>
              </a:rPr>
              <a:t>To </a:t>
            </a:r>
            <a:r>
              <a:rPr sz="700" spc="20" dirty="0">
                <a:solidFill>
                  <a:srgbClr val="231F20"/>
                </a:solidFill>
                <a:latin typeface="Arial Unicode MS"/>
                <a:cs typeface="Arial Unicode MS"/>
              </a:rPr>
              <a:t>Learn:</a:t>
            </a:r>
            <a:r>
              <a:rPr sz="700" spc="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700" i="1" spc="15" dirty="0">
                <a:solidFill>
                  <a:srgbClr val="231F20"/>
                </a:solidFill>
                <a:latin typeface="Verdana"/>
                <a:cs typeface="Verdana"/>
              </a:rPr>
              <a:t>Recommendations</a:t>
            </a:r>
            <a:endParaRPr sz="700">
              <a:latin typeface="Verdana"/>
              <a:cs typeface="Verdan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r>
              <a:rPr dirty="0"/>
              <a:t>79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3600" y="5334000"/>
            <a:ext cx="9656119" cy="1661993"/>
          </a:xfrm>
        </p:spPr>
        <p:txBody>
          <a:bodyPr/>
          <a:lstStyle/>
          <a:p>
            <a:pPr algn="ctr"/>
            <a:r>
              <a:rPr lang="en-US" dirty="0">
                <a:latin typeface="Baskerville Old Face" panose="02020602080505020303" pitchFamily="18" charset="0"/>
              </a:rPr>
              <a:t>CARE FIRST SOUTH PASADENA PRESENTATION – November 17, 2020 </a:t>
            </a:r>
          </a:p>
          <a:p>
            <a:pPr algn="ctr"/>
            <a:r>
              <a:rPr lang="en-US" dirty="0">
                <a:latin typeface="Baskerville Old Face" panose="02020602080505020303" pitchFamily="18" charset="0"/>
              </a:rPr>
              <a:t>Professor J. Nanda</a:t>
            </a:r>
          </a:p>
          <a:p>
            <a:pPr algn="ctr"/>
            <a:r>
              <a:rPr lang="en-US" dirty="0">
                <a:latin typeface="Baskerville Old Face" panose="02020602080505020303" pitchFamily="18" charset="0"/>
              </a:rPr>
              <a:t> Associate Professor of Law</a:t>
            </a:r>
          </a:p>
          <a:p>
            <a:pPr algn="ctr"/>
            <a:r>
              <a:rPr lang="en-US" dirty="0">
                <a:latin typeface="Baskerville Old Face" panose="02020602080505020303" pitchFamily="18" charset="0"/>
              </a:rPr>
              <a:t>Golden Gate University (GGU) School of Law </a:t>
            </a:r>
          </a:p>
          <a:p>
            <a:pPr algn="ctr"/>
            <a:r>
              <a:rPr lang="en-US" dirty="0">
                <a:latin typeface="Baskerville Old Face" panose="02020602080505020303" pitchFamily="18" charset="0"/>
              </a:rPr>
              <a:t>American Bar Association Juvenile Justice Standards Task Force </a:t>
            </a:r>
          </a:p>
          <a:p>
            <a:pPr algn="ctr"/>
            <a:r>
              <a:rPr lang="en-US" dirty="0">
                <a:latin typeface="Baskerville Old Face" panose="02020602080505020303" pitchFamily="18" charset="0"/>
                <a:hlinkClick r:id="rId2"/>
              </a:rPr>
              <a:t>jnanda@ggu.edu</a:t>
            </a:r>
            <a:r>
              <a:rPr lang="en-US" dirty="0">
                <a:latin typeface="Baskerville Old Face" panose="02020602080505020303" pitchFamily="18" charset="0"/>
              </a:rPr>
              <a:t> / Twitter: @</a:t>
            </a:r>
            <a:r>
              <a:rPr lang="en-US" dirty="0" err="1">
                <a:latin typeface="Baskerville Old Face" panose="02020602080505020303" pitchFamily="18" charset="0"/>
              </a:rPr>
              <a:t>jyo-nanda</a:t>
            </a:r>
            <a:endParaRPr lang="en-US" dirty="0">
              <a:latin typeface="Baskerville Old Face" panose="02020602080505020303" pitchFamily="18" charset="0"/>
            </a:endParaRPr>
          </a:p>
        </p:txBody>
      </p:sp>
      <p:pic>
        <p:nvPicPr>
          <p:cNvPr id="1026" name="Picture 2" descr="The Way We Treat Our Children Directly Impacts What They Believe About  Themselves Ariadne Brilt T I N Y Biu D D H a C O M | Children Meme on ME.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409" y="304800"/>
            <a:ext cx="476250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8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515600" cy="7772400"/>
            <a:chOff x="0" y="0"/>
            <a:chExt cx="10515600" cy="77724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0515599" cy="77724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1440" y="88392"/>
              <a:ext cx="10314432" cy="758329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663571" y="6396101"/>
            <a:ext cx="5271135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50" b="1" spc="245" dirty="0">
                <a:solidFill>
                  <a:srgbClr val="E6DFCF"/>
                </a:solidFill>
                <a:latin typeface="Arial"/>
                <a:cs typeface="Arial"/>
              </a:rPr>
              <a:t>A</a:t>
            </a:r>
            <a:r>
              <a:rPr sz="2150" b="1" spc="-195" dirty="0">
                <a:solidFill>
                  <a:srgbClr val="E6DFCF"/>
                </a:solidFill>
                <a:latin typeface="Arial"/>
                <a:cs typeface="Arial"/>
              </a:rPr>
              <a:t> </a:t>
            </a:r>
            <a:r>
              <a:rPr sz="3500" b="1" spc="-715" dirty="0">
                <a:solidFill>
                  <a:srgbClr val="E6DFCF"/>
                </a:solidFill>
                <a:latin typeface="Arial"/>
                <a:cs typeface="Arial"/>
              </a:rPr>
              <a:t>can</a:t>
            </a:r>
            <a:r>
              <a:rPr sz="3500" b="1" spc="-700" dirty="0">
                <a:solidFill>
                  <a:srgbClr val="E6DFCF"/>
                </a:solidFill>
                <a:latin typeface="Arial"/>
                <a:cs typeface="Arial"/>
              </a:rPr>
              <a:t> </a:t>
            </a:r>
            <a:r>
              <a:rPr sz="2150" b="1" spc="125" dirty="0">
                <a:solidFill>
                  <a:srgbClr val="E6DFCF"/>
                </a:solidFill>
                <a:latin typeface="Arial"/>
                <a:cs typeface="Arial"/>
              </a:rPr>
              <a:t>to</a:t>
            </a:r>
            <a:r>
              <a:rPr sz="2150" b="1" spc="-210" dirty="0">
                <a:solidFill>
                  <a:srgbClr val="E6DFCF"/>
                </a:solidFill>
                <a:latin typeface="Arial"/>
                <a:cs typeface="Arial"/>
              </a:rPr>
              <a:t> </a:t>
            </a:r>
            <a:r>
              <a:rPr sz="2150" b="1" spc="60" dirty="0">
                <a:solidFill>
                  <a:srgbClr val="E6DFCF"/>
                </a:solidFill>
                <a:latin typeface="Arial"/>
                <a:cs typeface="Arial"/>
              </a:rPr>
              <a:t>Action</a:t>
            </a:r>
            <a:r>
              <a:rPr sz="2150" b="1" spc="-75" dirty="0">
                <a:solidFill>
                  <a:srgbClr val="E6DFCF"/>
                </a:solidFill>
                <a:latin typeface="Arial"/>
                <a:cs typeface="Arial"/>
              </a:rPr>
              <a:t> </a:t>
            </a:r>
            <a:r>
              <a:rPr sz="2150" b="1" spc="75" dirty="0">
                <a:solidFill>
                  <a:srgbClr val="E6DFCF"/>
                </a:solidFill>
                <a:latin typeface="Arial"/>
                <a:cs typeface="Arial"/>
              </a:rPr>
              <a:t>for</a:t>
            </a:r>
            <a:r>
              <a:rPr sz="2150" b="1" spc="-25" dirty="0">
                <a:solidFill>
                  <a:srgbClr val="E6DFCF"/>
                </a:solidFill>
                <a:latin typeface="Arial"/>
                <a:cs typeface="Arial"/>
              </a:rPr>
              <a:t> </a:t>
            </a:r>
            <a:r>
              <a:rPr sz="2150" b="1" spc="25" dirty="0">
                <a:solidFill>
                  <a:srgbClr val="E6DFCF"/>
                </a:solidFill>
                <a:latin typeface="Arial"/>
                <a:cs typeface="Arial"/>
              </a:rPr>
              <a:t>Police-Free</a:t>
            </a:r>
            <a:r>
              <a:rPr sz="2150" b="1" spc="-95" dirty="0">
                <a:solidFill>
                  <a:srgbClr val="E6DFCF"/>
                </a:solidFill>
                <a:latin typeface="Arial"/>
                <a:cs typeface="Arial"/>
              </a:rPr>
              <a:t> </a:t>
            </a:r>
            <a:r>
              <a:rPr sz="2150" b="1" spc="-10" dirty="0">
                <a:solidFill>
                  <a:srgbClr val="E6DFCF"/>
                </a:solidFill>
                <a:latin typeface="Arial"/>
                <a:cs typeface="Arial"/>
              </a:rPr>
              <a:t>Schools</a:t>
            </a:r>
            <a:endParaRPr sz="21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90108" y="7090536"/>
            <a:ext cx="5619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E9D2C1"/>
                </a:solidFill>
                <a:latin typeface="Verdana"/>
                <a:cs typeface="Verdana"/>
              </a:rPr>
              <a:t>Alliance</a:t>
            </a:r>
            <a:r>
              <a:rPr sz="900" spc="-165" dirty="0">
                <a:solidFill>
                  <a:srgbClr val="E9D2C1"/>
                </a:solidFill>
                <a:latin typeface="Verdana"/>
                <a:cs typeface="Verdana"/>
              </a:rPr>
              <a:t> </a:t>
            </a:r>
            <a:r>
              <a:rPr sz="500" spc="-10" dirty="0">
                <a:solidFill>
                  <a:srgbClr val="E0BAAA"/>
                </a:solidFill>
                <a:latin typeface="Lucida Sans Unicode"/>
                <a:cs typeface="Lucida Sans Unicode"/>
              </a:rPr>
              <a:t>tor</a:t>
            </a:r>
            <a:endParaRPr sz="50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47819" y="7052436"/>
            <a:ext cx="84264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95" dirty="0">
                <a:solidFill>
                  <a:srgbClr val="E8E3D0"/>
                </a:solidFill>
                <a:latin typeface="Arial Narrow"/>
                <a:cs typeface="Arial Narrow"/>
              </a:rPr>
              <a:t>r</a:t>
            </a:r>
            <a:r>
              <a:rPr sz="1800" b="1" spc="-295" dirty="0">
                <a:solidFill>
                  <a:srgbClr val="E8E3D0"/>
                </a:solidFill>
                <a:latin typeface="Arial Narrow"/>
                <a:cs typeface="Arial Narrow"/>
              </a:rPr>
              <a:t> </a:t>
            </a:r>
            <a:r>
              <a:rPr sz="600" b="1" spc="105" dirty="0">
                <a:solidFill>
                  <a:srgbClr val="E0B8AA"/>
                </a:solidFill>
                <a:latin typeface="Arial"/>
                <a:cs typeface="Arial"/>
              </a:rPr>
              <a:t>ADVANCEMENT</a:t>
            </a:r>
            <a:endParaRPr sz="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57242" y="7290181"/>
            <a:ext cx="82931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309245" algn="l"/>
              </a:tabLst>
            </a:pPr>
            <a:r>
              <a:rPr sz="900" b="1" spc="97" baseline="-32407" dirty="0">
                <a:solidFill>
                  <a:srgbClr val="DDA69A"/>
                </a:solidFill>
                <a:latin typeface="Arial"/>
                <a:cs typeface="Arial"/>
              </a:rPr>
              <a:t>,</a:t>
            </a:r>
            <a:r>
              <a:rPr sz="600" b="1" spc="65" dirty="0">
                <a:solidFill>
                  <a:srgbClr val="DDA69A"/>
                </a:solidFill>
                <a:latin typeface="Arial"/>
                <a:cs typeface="Arial"/>
              </a:rPr>
              <a:t>-	</a:t>
            </a:r>
            <a:r>
              <a:rPr sz="600" b="1" spc="95" dirty="0">
                <a:solidFill>
                  <a:srgbClr val="E6C5B5"/>
                </a:solidFill>
                <a:latin typeface="Arial"/>
                <a:cs typeface="Arial"/>
              </a:rPr>
              <a:t>\PROJECT</a:t>
            </a:r>
            <a:endParaRPr sz="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96203" y="7188072"/>
            <a:ext cx="643255" cy="266065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 marR="5080">
              <a:lnSpc>
                <a:spcPct val="75100"/>
              </a:lnSpc>
              <a:spcBef>
                <a:spcPts val="365"/>
              </a:spcBef>
            </a:pPr>
            <a:r>
              <a:rPr sz="900" spc="-35" dirty="0">
                <a:solidFill>
                  <a:srgbClr val="EDD9C7"/>
                </a:solidFill>
                <a:latin typeface="Verdana"/>
                <a:cs typeface="Verdana"/>
              </a:rPr>
              <a:t>Educational  </a:t>
            </a:r>
            <a:r>
              <a:rPr sz="900" spc="-15" dirty="0">
                <a:solidFill>
                  <a:srgbClr val="EBD4C2"/>
                </a:solidFill>
                <a:latin typeface="Verdana"/>
                <a:cs typeface="Verdana"/>
              </a:rPr>
              <a:t>Justice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825610" y="2413508"/>
            <a:ext cx="32639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9000" b="0" spc="-2685" baseline="16666" dirty="0">
                <a:solidFill>
                  <a:srgbClr val="CEC9BD"/>
                </a:solidFill>
                <a:latin typeface="Modern No. 20"/>
                <a:cs typeface="Modern No. 20"/>
              </a:rPr>
              <a:t>-</a:t>
            </a:r>
            <a:r>
              <a:rPr sz="3350" b="0" spc="-1350" dirty="0">
                <a:solidFill>
                  <a:srgbClr val="918E84"/>
                </a:solidFill>
                <a:latin typeface="Arial Black"/>
                <a:cs typeface="Arial Black"/>
              </a:rPr>
              <a:t>�t</a:t>
            </a:r>
            <a:endParaRPr sz="335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510523" y="3148584"/>
            <a:ext cx="56642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0">
              <a:lnSpc>
                <a:spcPts val="960"/>
              </a:lnSpc>
              <a:spcBef>
                <a:spcPts val="100"/>
              </a:spcBef>
              <a:tabLst>
                <a:tab pos="261620" algn="l"/>
              </a:tabLst>
            </a:pPr>
            <a:r>
              <a:rPr sz="1650" spc="-172" baseline="-30303" dirty="0">
                <a:solidFill>
                  <a:srgbClr val="76716B"/>
                </a:solidFill>
                <a:latin typeface="Arial Unicode MS"/>
                <a:cs typeface="Arial Unicode MS"/>
              </a:rPr>
              <a:t>I</a:t>
            </a:r>
            <a:r>
              <a:rPr sz="800" spc="-114" dirty="0">
                <a:solidFill>
                  <a:srgbClr val="7E7A73"/>
                </a:solidFill>
                <a:latin typeface="Gill Sans MT"/>
                <a:cs typeface="Gill Sans MT"/>
              </a:rPr>
              <a:t>J	</a:t>
            </a:r>
            <a:r>
              <a:rPr sz="800" spc="-140" dirty="0">
                <a:solidFill>
                  <a:srgbClr val="7E7A73"/>
                </a:solidFill>
                <a:latin typeface="Gill Sans MT"/>
                <a:cs typeface="Gill Sans MT"/>
              </a:rPr>
              <a:t>•</a:t>
            </a:r>
            <a:r>
              <a:rPr sz="800" spc="-75" dirty="0">
                <a:solidFill>
                  <a:srgbClr val="7E7A73"/>
                </a:solidFill>
                <a:latin typeface="Gill Sans MT"/>
                <a:cs typeface="Gill Sans MT"/>
              </a:rPr>
              <a:t> </a:t>
            </a:r>
            <a:r>
              <a:rPr sz="1650" spc="135" baseline="-27777" dirty="0">
                <a:solidFill>
                  <a:srgbClr val="76716B"/>
                </a:solidFill>
                <a:latin typeface="Arial Unicode MS"/>
                <a:cs typeface="Arial Unicode MS"/>
              </a:rPr>
              <a:t>'</a:t>
            </a:r>
            <a:r>
              <a:rPr sz="800" spc="90" dirty="0">
                <a:solidFill>
                  <a:srgbClr val="7E7A73"/>
                </a:solidFill>
                <a:latin typeface="Gill Sans MT"/>
                <a:cs typeface="Gill Sans MT"/>
              </a:rPr>
              <a:t>•··</a:t>
            </a:r>
            <a:endParaRPr sz="800">
              <a:latin typeface="Gill Sans MT"/>
              <a:cs typeface="Gill Sans MT"/>
            </a:endParaRPr>
          </a:p>
          <a:p>
            <a:pPr marL="63500">
              <a:lnSpc>
                <a:spcPts val="3120"/>
              </a:lnSpc>
              <a:tabLst>
                <a:tab pos="240029" algn="l"/>
              </a:tabLst>
            </a:pPr>
            <a:r>
              <a:rPr sz="800" spc="40" dirty="0">
                <a:solidFill>
                  <a:srgbClr val="7D7D76"/>
                </a:solidFill>
                <a:latin typeface="Gill Sans MT"/>
                <a:cs typeface="Gill Sans MT"/>
              </a:rPr>
              <a:t>:	</a:t>
            </a:r>
            <a:r>
              <a:rPr sz="2900" dirty="0">
                <a:solidFill>
                  <a:srgbClr val="7D7D76"/>
                </a:solidFill>
                <a:latin typeface="Ink Free"/>
                <a:cs typeface="Ink Free"/>
              </a:rPr>
              <a:t>/</a:t>
            </a:r>
            <a:endParaRPr sz="2900">
              <a:latin typeface="Ink Free"/>
              <a:cs typeface="Ink Fre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"/>
            <a:ext cx="10871200" cy="7923530"/>
            <a:chOff x="0" y="1"/>
            <a:chExt cx="10871200" cy="7923530"/>
          </a:xfrm>
        </p:grpSpPr>
        <p:sp>
          <p:nvSpPr>
            <p:cNvPr id="3" name="object 3"/>
            <p:cNvSpPr/>
            <p:nvPr/>
          </p:nvSpPr>
          <p:spPr>
            <a:xfrm>
              <a:off x="0" y="1"/>
              <a:ext cx="10870603" cy="792300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495218"/>
              <a:ext cx="10857156" cy="640886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871999" cy="7919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285502" y="3022598"/>
            <a:ext cx="6424295" cy="2616200"/>
          </a:xfrm>
          <a:prstGeom prst="rect">
            <a:avLst/>
          </a:prstGeom>
        </p:spPr>
        <p:txBody>
          <a:bodyPr vert="horz" wrap="square" lIns="0" tIns="160020" rIns="0" bIns="0" rtlCol="0">
            <a:spAutoFit/>
          </a:bodyPr>
          <a:lstStyle/>
          <a:p>
            <a:pPr marL="12700" marR="5080" algn="ctr">
              <a:lnSpc>
                <a:spcPts val="4800"/>
              </a:lnSpc>
              <a:spcBef>
                <a:spcPts val="1260"/>
              </a:spcBef>
            </a:pPr>
            <a:r>
              <a:rPr sz="5000" b="1" spc="765" dirty="0">
                <a:solidFill>
                  <a:srgbClr val="FFFFFF"/>
                </a:solidFill>
                <a:latin typeface="Arial"/>
                <a:cs typeface="Arial"/>
              </a:rPr>
              <a:t>We </a:t>
            </a:r>
            <a:r>
              <a:rPr sz="5000" b="1" spc="420" dirty="0">
                <a:solidFill>
                  <a:srgbClr val="FFFFFF"/>
                </a:solidFill>
                <a:latin typeface="Arial"/>
                <a:cs typeface="Arial"/>
              </a:rPr>
              <a:t>Came </a:t>
            </a:r>
            <a:r>
              <a:rPr sz="5000" b="1" spc="13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5000" b="1" spc="-9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0" b="1" spc="305" dirty="0">
                <a:solidFill>
                  <a:srgbClr val="FFFFFF"/>
                </a:solidFill>
                <a:latin typeface="Arial"/>
                <a:cs typeface="Arial"/>
              </a:rPr>
              <a:t>Learn  </a:t>
            </a:r>
            <a:r>
              <a:rPr sz="5000" spc="-50" dirty="0">
                <a:solidFill>
                  <a:srgbClr val="FFFFFF"/>
                </a:solidFill>
                <a:latin typeface="Verdana"/>
                <a:cs typeface="Verdana"/>
              </a:rPr>
              <a:t>America’s </a:t>
            </a:r>
            <a:r>
              <a:rPr sz="5000" spc="-40" dirty="0">
                <a:solidFill>
                  <a:srgbClr val="FFFFFF"/>
                </a:solidFill>
                <a:latin typeface="Verdana"/>
                <a:cs typeface="Verdana"/>
              </a:rPr>
              <a:t>History</a:t>
            </a:r>
            <a:r>
              <a:rPr sz="5000" spc="-8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000" spc="5" dirty="0">
                <a:solidFill>
                  <a:srgbClr val="FFFFFF"/>
                </a:solidFill>
                <a:latin typeface="Verdana"/>
                <a:cs typeface="Verdana"/>
              </a:rPr>
              <a:t>of  </a:t>
            </a:r>
            <a:r>
              <a:rPr sz="5000" spc="80" dirty="0">
                <a:solidFill>
                  <a:srgbClr val="FFFFFF"/>
                </a:solidFill>
                <a:latin typeface="Verdana"/>
                <a:cs typeface="Verdana"/>
              </a:rPr>
              <a:t>Policing </a:t>
            </a:r>
            <a:r>
              <a:rPr sz="5000" spc="-35" dirty="0">
                <a:solidFill>
                  <a:srgbClr val="FFFFFF"/>
                </a:solidFill>
                <a:latin typeface="Verdana"/>
                <a:cs typeface="Verdana"/>
              </a:rPr>
              <a:t>Students</a:t>
            </a:r>
            <a:r>
              <a:rPr sz="5000" spc="-9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000" spc="-60" dirty="0">
                <a:solidFill>
                  <a:srgbClr val="FFFFFF"/>
                </a:solidFill>
                <a:latin typeface="Verdana"/>
                <a:cs typeface="Verdana"/>
              </a:rPr>
              <a:t>of  </a:t>
            </a:r>
            <a:r>
              <a:rPr sz="5000" spc="-30" dirty="0">
                <a:solidFill>
                  <a:srgbClr val="FFFFFF"/>
                </a:solidFill>
                <a:latin typeface="Verdana"/>
                <a:cs typeface="Verdana"/>
              </a:rPr>
              <a:t>Color</a:t>
            </a:r>
            <a:endParaRPr sz="5000">
              <a:latin typeface="Verdana"/>
              <a:cs typeface="Verdan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r>
              <a:rPr dirty="0"/>
              <a:t>14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3703" y="7308619"/>
            <a:ext cx="2286635" cy="116205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r>
              <a:rPr sz="700" spc="55" dirty="0">
                <a:solidFill>
                  <a:srgbClr val="231F20"/>
                </a:solidFill>
                <a:latin typeface="Arial Unicode MS"/>
                <a:cs typeface="Arial Unicode MS"/>
              </a:rPr>
              <a:t>We</a:t>
            </a:r>
            <a:r>
              <a:rPr sz="700" spc="-1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700" spc="50" dirty="0">
                <a:solidFill>
                  <a:srgbClr val="231F20"/>
                </a:solidFill>
                <a:latin typeface="Arial Unicode MS"/>
                <a:cs typeface="Arial Unicode MS"/>
              </a:rPr>
              <a:t>Came</a:t>
            </a:r>
            <a:r>
              <a:rPr sz="700" spc="-1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700" spc="-10" dirty="0">
                <a:solidFill>
                  <a:srgbClr val="231F20"/>
                </a:solidFill>
                <a:latin typeface="Arial Unicode MS"/>
                <a:cs typeface="Arial Unicode MS"/>
              </a:rPr>
              <a:t>To </a:t>
            </a:r>
            <a:r>
              <a:rPr sz="700" spc="20" dirty="0">
                <a:solidFill>
                  <a:srgbClr val="231F20"/>
                </a:solidFill>
                <a:latin typeface="Arial Unicode MS"/>
                <a:cs typeface="Arial Unicode MS"/>
              </a:rPr>
              <a:t>Learn:</a:t>
            </a:r>
            <a:r>
              <a:rPr sz="700" spc="-1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700" i="1" spc="-5" dirty="0">
                <a:solidFill>
                  <a:srgbClr val="231F20"/>
                </a:solidFill>
                <a:latin typeface="Verdana"/>
                <a:cs typeface="Verdana"/>
              </a:rPr>
              <a:t>The</a:t>
            </a:r>
            <a:r>
              <a:rPr sz="700" i="1" spc="-6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700" i="1" spc="-5" dirty="0">
                <a:solidFill>
                  <a:srgbClr val="231F20"/>
                </a:solidFill>
                <a:latin typeface="Verdana"/>
                <a:cs typeface="Verdana"/>
              </a:rPr>
              <a:t>School</a:t>
            </a:r>
            <a:r>
              <a:rPr sz="700" i="1" spc="-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700" i="1" spc="15" dirty="0">
                <a:solidFill>
                  <a:srgbClr val="231F20"/>
                </a:solidFill>
                <a:latin typeface="Verdana"/>
                <a:cs typeface="Verdana"/>
              </a:rPr>
              <a:t>Policing</a:t>
            </a:r>
            <a:r>
              <a:rPr sz="700" i="1" spc="-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700" i="1" spc="5" dirty="0">
                <a:solidFill>
                  <a:srgbClr val="231F20"/>
                </a:solidFill>
                <a:latin typeface="Verdana"/>
                <a:cs typeface="Verdana"/>
              </a:rPr>
              <a:t>Origin</a:t>
            </a:r>
            <a:r>
              <a:rPr sz="700" i="1" spc="-6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700" i="1" spc="-25" dirty="0">
                <a:solidFill>
                  <a:srgbClr val="231F20"/>
                </a:solidFill>
                <a:latin typeface="Verdana"/>
                <a:cs typeface="Verdana"/>
              </a:rPr>
              <a:t>Story</a:t>
            </a:r>
            <a:endParaRPr sz="700">
              <a:latin typeface="Verdana"/>
              <a:cs typeface="Verdan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424129"/>
            <a:ext cx="10872470" cy="7496175"/>
            <a:chOff x="0" y="424129"/>
            <a:chExt cx="10872470" cy="7496175"/>
          </a:xfrm>
        </p:grpSpPr>
        <p:sp>
          <p:nvSpPr>
            <p:cNvPr id="4" name="object 4"/>
            <p:cNvSpPr/>
            <p:nvPr/>
          </p:nvSpPr>
          <p:spPr>
            <a:xfrm>
              <a:off x="13398" y="4965700"/>
              <a:ext cx="10858601" cy="29542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424129"/>
              <a:ext cx="10871999" cy="506994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044400" y="6654812"/>
              <a:ext cx="4827905" cy="304800"/>
            </a:xfrm>
            <a:custGeom>
              <a:avLst/>
              <a:gdLst/>
              <a:ahLst/>
              <a:cxnLst/>
              <a:rect l="l" t="t" r="r" b="b"/>
              <a:pathLst>
                <a:path w="4827905" h="304800">
                  <a:moveTo>
                    <a:pt x="4827600" y="0"/>
                  </a:moveTo>
                  <a:lnTo>
                    <a:pt x="0" y="0"/>
                  </a:lnTo>
                  <a:lnTo>
                    <a:pt x="0" y="304787"/>
                  </a:lnTo>
                  <a:lnTo>
                    <a:pt x="4827600" y="304787"/>
                  </a:lnTo>
                  <a:lnTo>
                    <a:pt x="4827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098171" y="6713334"/>
            <a:ext cx="469074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Bob Mooney - Philadelphia student 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protests during at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Philadelphia Board 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Education 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on Nov. 17,</a:t>
            </a:r>
            <a:r>
              <a:rPr sz="8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1976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r>
              <a:rPr dirty="0"/>
              <a:t>18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3091" y="4503107"/>
            <a:ext cx="3489960" cy="19062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300" b="1" spc="-165" dirty="0">
                <a:solidFill>
                  <a:srgbClr val="942C31"/>
                </a:solidFill>
                <a:latin typeface="Arial"/>
                <a:cs typeface="Arial"/>
              </a:rPr>
              <a:t>19</a:t>
            </a:r>
            <a:r>
              <a:rPr sz="12300" b="1" spc="-229" dirty="0">
                <a:solidFill>
                  <a:srgbClr val="942C31"/>
                </a:solidFill>
                <a:latin typeface="Arial"/>
                <a:cs typeface="Arial"/>
              </a:rPr>
              <a:t>5</a:t>
            </a:r>
            <a:r>
              <a:rPr sz="12300" b="1" spc="459" dirty="0">
                <a:solidFill>
                  <a:srgbClr val="942C31"/>
                </a:solidFill>
                <a:latin typeface="Arial"/>
                <a:cs typeface="Arial"/>
              </a:rPr>
              <a:t>3</a:t>
            </a:r>
            <a:endParaRPr sz="123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20768" y="6325795"/>
            <a:ext cx="23768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20" dirty="0">
                <a:solidFill>
                  <a:srgbClr val="942C31"/>
                </a:solidFill>
                <a:latin typeface="Arial"/>
                <a:cs typeface="Arial"/>
              </a:rPr>
              <a:t>1953: </a:t>
            </a:r>
            <a:r>
              <a:rPr sz="1000" b="1" spc="30" dirty="0">
                <a:solidFill>
                  <a:srgbClr val="942C31"/>
                </a:solidFill>
                <a:latin typeface="Arial"/>
                <a:cs typeface="Arial"/>
              </a:rPr>
              <a:t>First School </a:t>
            </a:r>
            <a:r>
              <a:rPr sz="1000" b="1" spc="35" dirty="0">
                <a:solidFill>
                  <a:srgbClr val="942C31"/>
                </a:solidFill>
                <a:latin typeface="Arial"/>
                <a:cs typeface="Arial"/>
              </a:rPr>
              <a:t>Resource</a:t>
            </a:r>
            <a:r>
              <a:rPr sz="1000" b="1" spc="-20" dirty="0">
                <a:solidFill>
                  <a:srgbClr val="942C31"/>
                </a:solidFill>
                <a:latin typeface="Arial"/>
                <a:cs typeface="Arial"/>
              </a:rPr>
              <a:t> </a:t>
            </a:r>
            <a:r>
              <a:rPr sz="1000" b="1" spc="45" dirty="0">
                <a:solidFill>
                  <a:srgbClr val="942C31"/>
                </a:solidFill>
                <a:latin typeface="Arial"/>
                <a:cs typeface="Arial"/>
              </a:rPr>
              <a:t>Officers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35368" y="2411019"/>
            <a:ext cx="2916555" cy="177292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1000" b="1" spc="20" dirty="0">
                <a:solidFill>
                  <a:srgbClr val="942C31"/>
                </a:solidFill>
                <a:latin typeface="Arial"/>
                <a:cs typeface="Arial"/>
              </a:rPr>
              <a:t>1967-68: </a:t>
            </a:r>
            <a:r>
              <a:rPr sz="1000" b="1" spc="65" dirty="0">
                <a:solidFill>
                  <a:srgbClr val="942C31"/>
                </a:solidFill>
                <a:latin typeface="Arial"/>
                <a:cs typeface="Arial"/>
              </a:rPr>
              <a:t>Student</a:t>
            </a:r>
            <a:r>
              <a:rPr sz="1000" b="1" spc="-15" dirty="0">
                <a:solidFill>
                  <a:srgbClr val="942C31"/>
                </a:solidFill>
                <a:latin typeface="Arial"/>
                <a:cs typeface="Arial"/>
              </a:rPr>
              <a:t> </a:t>
            </a:r>
            <a:r>
              <a:rPr sz="1000" b="1" spc="40" dirty="0">
                <a:solidFill>
                  <a:srgbClr val="942C31"/>
                </a:solidFill>
                <a:latin typeface="Arial"/>
                <a:cs typeface="Arial"/>
              </a:rPr>
              <a:t>Resistance</a:t>
            </a:r>
            <a:endParaRPr sz="1000">
              <a:latin typeface="Arial"/>
              <a:cs typeface="Arial"/>
            </a:endParaRPr>
          </a:p>
          <a:p>
            <a:pPr marL="20955" marR="5080">
              <a:lnSpc>
                <a:spcPct val="100000"/>
              </a:lnSpc>
              <a:spcBef>
                <a:spcPts val="280"/>
              </a:spcBef>
              <a:tabLst>
                <a:tab pos="554355" algn="l"/>
                <a:tab pos="912494" algn="l"/>
                <a:tab pos="1576705" algn="l"/>
                <a:tab pos="1920875" algn="l"/>
                <a:tab pos="2219960" algn="l"/>
                <a:tab pos="2352040" algn="l"/>
              </a:tabLst>
            </a:pPr>
            <a:r>
              <a:rPr sz="1000" spc="25" dirty="0">
                <a:solidFill>
                  <a:srgbClr val="231F20"/>
                </a:solidFill>
                <a:latin typeface="Arial Unicode MS"/>
                <a:cs typeface="Arial Unicode MS"/>
              </a:rPr>
              <a:t>Rise</a:t>
            </a:r>
            <a:r>
              <a:rPr sz="1000" spc="-2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of</a:t>
            </a:r>
            <a:r>
              <a:rPr sz="1000" spc="-1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Black</a:t>
            </a:r>
            <a:r>
              <a:rPr sz="1000" spc="-1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and</a:t>
            </a:r>
            <a:r>
              <a:rPr sz="1000" spc="-1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Chicano</a:t>
            </a:r>
            <a:r>
              <a:rPr sz="1000" spc="-1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00" dirty="0">
                <a:solidFill>
                  <a:srgbClr val="231F20"/>
                </a:solidFill>
                <a:latin typeface="Arial Unicode MS"/>
                <a:cs typeface="Arial Unicode MS"/>
              </a:rPr>
              <a:t>student</a:t>
            </a:r>
            <a:r>
              <a:rPr sz="1000" spc="-1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walkouts  </a:t>
            </a:r>
            <a:r>
              <a:rPr sz="1000" spc="155" dirty="0">
                <a:solidFill>
                  <a:srgbClr val="231F20"/>
                </a:solidFill>
                <a:latin typeface="Arial Unicode MS"/>
                <a:cs typeface="Arial Unicode MS"/>
              </a:rPr>
              <a:t>f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r</a:t>
            </a:r>
            <a:r>
              <a:rPr sz="1000" spc="150" dirty="0">
                <a:solidFill>
                  <a:srgbClr val="231F20"/>
                </a:solidFill>
                <a:latin typeface="Arial Unicode MS"/>
                <a:cs typeface="Arial Unicode MS"/>
              </a:rPr>
              <a:t>om</a:t>
            </a:r>
            <a:r>
              <a:rPr sz="1000" dirty="0">
                <a:solidFill>
                  <a:srgbClr val="231F20"/>
                </a:solidFill>
                <a:latin typeface="Arial Unicode MS"/>
                <a:cs typeface="Arial Unicode MS"/>
              </a:rPr>
              <a:t>	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Phila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delphia</a:t>
            </a:r>
            <a:r>
              <a:rPr sz="1000" dirty="0">
                <a:solidFill>
                  <a:srgbClr val="231F20"/>
                </a:solidFill>
                <a:latin typeface="Arial Unicode MS"/>
                <a:cs typeface="Arial Unicode MS"/>
              </a:rPr>
              <a:t>	</a:t>
            </a:r>
            <a:r>
              <a:rPr sz="1000" spc="114" dirty="0">
                <a:solidFill>
                  <a:srgbClr val="231F20"/>
                </a:solidFill>
                <a:latin typeface="Arial Unicode MS"/>
                <a:cs typeface="Arial Unicode MS"/>
              </a:rPr>
              <a:t>t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o</a:t>
            </a:r>
            <a:r>
              <a:rPr sz="1000" dirty="0">
                <a:solidFill>
                  <a:srgbClr val="231F20"/>
                </a:solidFill>
                <a:latin typeface="Arial Unicode MS"/>
                <a:cs typeface="Arial Unicode MS"/>
              </a:rPr>
              <a:t>	</a:t>
            </a:r>
            <a:r>
              <a:rPr sz="1000" spc="25" dirty="0">
                <a:solidFill>
                  <a:srgbClr val="231F20"/>
                </a:solidFill>
                <a:latin typeface="Arial Unicode MS"/>
                <a:cs typeface="Arial Unicode MS"/>
              </a:rPr>
              <a:t>L</a:t>
            </a:r>
            <a:r>
              <a:rPr sz="1000" spc="35" dirty="0">
                <a:solidFill>
                  <a:srgbClr val="231F20"/>
                </a:solidFill>
                <a:latin typeface="Arial Unicode MS"/>
                <a:cs typeface="Arial Unicode MS"/>
              </a:rPr>
              <a:t>os</a:t>
            </a:r>
            <a:r>
              <a:rPr sz="1000" dirty="0">
                <a:solidFill>
                  <a:srgbClr val="231F20"/>
                </a:solidFill>
                <a:latin typeface="Arial Unicode MS"/>
                <a:cs typeface="Arial Unicode MS"/>
              </a:rPr>
              <a:t>		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An</a:t>
            </a:r>
            <a:r>
              <a:rPr sz="1000" spc="35" dirty="0">
                <a:solidFill>
                  <a:srgbClr val="231F20"/>
                </a:solidFill>
                <a:latin typeface="Arial Unicode MS"/>
                <a:cs typeface="Arial Unicode MS"/>
              </a:rPr>
              <a:t>geles,  </a:t>
            </a:r>
            <a:r>
              <a:rPr sz="1000" spc="110" dirty="0">
                <a:solidFill>
                  <a:srgbClr val="231F20"/>
                </a:solidFill>
                <a:latin typeface="Arial Unicode MS"/>
                <a:cs typeface="Arial Unicode MS"/>
              </a:rPr>
              <a:t>deman</a:t>
            </a:r>
            <a:r>
              <a:rPr sz="1000" spc="100" dirty="0">
                <a:solidFill>
                  <a:srgbClr val="231F20"/>
                </a:solidFill>
                <a:latin typeface="Arial Unicode MS"/>
                <a:cs typeface="Arial Unicode MS"/>
              </a:rPr>
              <a:t>din</a:t>
            </a:r>
            <a:r>
              <a:rPr sz="1000" spc="130" dirty="0">
                <a:solidFill>
                  <a:srgbClr val="231F20"/>
                </a:solidFill>
                <a:latin typeface="Arial Unicode MS"/>
                <a:cs typeface="Arial Unicode MS"/>
              </a:rPr>
              <a:t>g</a:t>
            </a:r>
            <a:r>
              <a:rPr sz="1000" dirty="0">
                <a:solidFill>
                  <a:srgbClr val="231F20"/>
                </a:solidFill>
                <a:latin typeface="Arial Unicode MS"/>
                <a:cs typeface="Arial Unicode MS"/>
              </a:rPr>
              <a:t>	</a:t>
            </a:r>
            <a:r>
              <a:rPr sz="1000" spc="100" dirty="0">
                <a:solidFill>
                  <a:srgbClr val="231F20"/>
                </a:solidFill>
                <a:latin typeface="Arial Unicode MS"/>
                <a:cs typeface="Arial Unicode MS"/>
              </a:rPr>
              <a:t>cu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l</a:t>
            </a:r>
            <a:r>
              <a:rPr sz="1000" spc="114" dirty="0">
                <a:solidFill>
                  <a:srgbClr val="231F20"/>
                </a:solidFill>
                <a:latin typeface="Arial Unicode MS"/>
                <a:cs typeface="Arial Unicode MS"/>
              </a:rPr>
              <a:t>tu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r</a:t>
            </a:r>
            <a:r>
              <a:rPr sz="1000" spc="45" dirty="0">
                <a:solidFill>
                  <a:srgbClr val="231F20"/>
                </a:solidFill>
                <a:latin typeface="Arial Unicode MS"/>
                <a:cs typeface="Arial Unicode MS"/>
              </a:rPr>
              <a:t>all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y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-</a:t>
            </a:r>
            <a:r>
              <a:rPr sz="1000" spc="45" dirty="0">
                <a:solidFill>
                  <a:srgbClr val="231F20"/>
                </a:solidFill>
                <a:latin typeface="Arial Unicode MS"/>
                <a:cs typeface="Arial Unicode MS"/>
              </a:rPr>
              <a:t>rel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e</a:t>
            </a:r>
            <a:r>
              <a:rPr sz="1000" spc="35" dirty="0">
                <a:solidFill>
                  <a:srgbClr val="231F20"/>
                </a:solidFill>
                <a:latin typeface="Arial Unicode MS"/>
                <a:cs typeface="Arial Unicode MS"/>
              </a:rPr>
              <a:t>v</a:t>
            </a:r>
            <a:r>
              <a:rPr sz="1000" spc="100" dirty="0">
                <a:solidFill>
                  <a:srgbClr val="231F20"/>
                </a:solidFill>
                <a:latin typeface="Arial Unicode MS"/>
                <a:cs typeface="Arial Unicode MS"/>
              </a:rPr>
              <a:t>ant</a:t>
            </a:r>
            <a:r>
              <a:rPr sz="1000" dirty="0">
                <a:solidFill>
                  <a:srgbClr val="231F20"/>
                </a:solidFill>
                <a:latin typeface="Arial Unicode MS"/>
                <a:cs typeface="Arial Unicode MS"/>
              </a:rPr>
              <a:t>	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education, 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educators of </a:t>
            </a:r>
            <a:r>
              <a:rPr sz="1000" spc="45" dirty="0">
                <a:solidFill>
                  <a:srgbClr val="231F20"/>
                </a:solidFill>
                <a:latin typeface="Arial Unicode MS"/>
                <a:cs typeface="Arial Unicode MS"/>
              </a:rPr>
              <a:t>color,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and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quality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education. 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Students were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confronted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by 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buses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or  </a:t>
            </a:r>
            <a:r>
              <a:rPr sz="1000" spc="100" dirty="0">
                <a:solidFill>
                  <a:srgbClr val="231F20"/>
                </a:solidFill>
                <a:latin typeface="Arial Unicode MS"/>
                <a:cs typeface="Arial Unicode MS"/>
              </a:rPr>
              <a:t>armed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police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officers,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police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violence,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and  </a:t>
            </a:r>
            <a:r>
              <a:rPr sz="1000" spc="35" dirty="0">
                <a:solidFill>
                  <a:srgbClr val="231F20"/>
                </a:solidFill>
                <a:latin typeface="Arial Unicode MS"/>
                <a:cs typeface="Arial Unicode MS"/>
              </a:rPr>
              <a:t>arrests. </a:t>
            </a:r>
            <a:r>
              <a:rPr sz="1000" spc="-90" dirty="0">
                <a:solidFill>
                  <a:srgbClr val="231F20"/>
                </a:solidFill>
                <a:latin typeface="Arial Unicode MS"/>
                <a:cs typeface="Arial Unicode MS"/>
              </a:rPr>
              <a:t>13 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organizers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of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 </a:t>
            </a:r>
            <a:r>
              <a:rPr sz="1000" spc="20" dirty="0">
                <a:solidFill>
                  <a:srgbClr val="231F20"/>
                </a:solidFill>
                <a:latin typeface="Arial Unicode MS"/>
                <a:cs typeface="Arial Unicode MS"/>
              </a:rPr>
              <a:t>L.A.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Blowouts 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were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arrested </a:t>
            </a:r>
            <a:r>
              <a:rPr sz="1000" spc="100" dirty="0">
                <a:solidFill>
                  <a:srgbClr val="231F20"/>
                </a:solidFill>
                <a:latin typeface="Arial Unicode MS"/>
                <a:cs typeface="Arial Unicode MS"/>
              </a:rPr>
              <a:t>on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felony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conspiracy charges 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for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“disturbing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peace”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after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 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LAPD 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infiltrated</a:t>
            </a:r>
            <a:r>
              <a:rPr sz="1000" spc="-1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their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organizing</a:t>
            </a:r>
            <a:r>
              <a:rPr sz="1000" spc="-1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efforts.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45088" y="4527855"/>
            <a:ext cx="2962275" cy="37846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24765">
              <a:lnSpc>
                <a:spcPct val="100000"/>
              </a:lnSpc>
              <a:spcBef>
                <a:spcPts val="285"/>
              </a:spcBef>
            </a:pPr>
            <a:r>
              <a:rPr sz="1000" b="1" spc="30" dirty="0">
                <a:solidFill>
                  <a:srgbClr val="942C31"/>
                </a:solidFill>
                <a:latin typeface="Arial"/>
                <a:cs typeface="Arial"/>
              </a:rPr>
              <a:t>1970-80s: </a:t>
            </a:r>
            <a:r>
              <a:rPr sz="1000" b="1" spc="105" dirty="0">
                <a:solidFill>
                  <a:srgbClr val="942C31"/>
                </a:solidFill>
                <a:latin typeface="Arial"/>
                <a:cs typeface="Arial"/>
              </a:rPr>
              <a:t>War </a:t>
            </a:r>
            <a:r>
              <a:rPr sz="1000" b="1" spc="60" dirty="0">
                <a:solidFill>
                  <a:srgbClr val="942C31"/>
                </a:solidFill>
                <a:latin typeface="Arial"/>
                <a:cs typeface="Arial"/>
              </a:rPr>
              <a:t>on</a:t>
            </a:r>
            <a:r>
              <a:rPr sz="1000" b="1" spc="-125" dirty="0">
                <a:solidFill>
                  <a:srgbClr val="942C31"/>
                </a:solidFill>
                <a:latin typeface="Arial"/>
                <a:cs typeface="Arial"/>
              </a:rPr>
              <a:t> </a:t>
            </a:r>
            <a:r>
              <a:rPr sz="1000" b="1" spc="55" dirty="0">
                <a:solidFill>
                  <a:srgbClr val="942C31"/>
                </a:solidFill>
                <a:latin typeface="Arial"/>
                <a:cs typeface="Arial"/>
              </a:rPr>
              <a:t>Drugs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  <a:tabLst>
                <a:tab pos="765810" algn="l"/>
                <a:tab pos="1398270" algn="l"/>
                <a:tab pos="1904364" algn="l"/>
                <a:tab pos="2328545" algn="l"/>
              </a:tabLst>
            </a:pPr>
            <a:r>
              <a:rPr sz="1000" spc="35" dirty="0">
                <a:solidFill>
                  <a:srgbClr val="231F20"/>
                </a:solidFill>
                <a:latin typeface="Arial Unicode MS"/>
                <a:cs typeface="Arial Unicode MS"/>
              </a:rPr>
              <a:t>P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r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esident</a:t>
            </a:r>
            <a:r>
              <a:rPr sz="1000" dirty="0">
                <a:solidFill>
                  <a:srgbClr val="231F20"/>
                </a:solidFill>
                <a:latin typeface="Arial Unicode MS"/>
                <a:cs typeface="Arial Unicode MS"/>
              </a:rPr>
              <a:t>	</a:t>
            </a:r>
            <a:r>
              <a:rPr sz="1000" spc="40" dirty="0">
                <a:solidFill>
                  <a:srgbClr val="231F20"/>
                </a:solidFill>
                <a:latin typeface="Arial Unicode MS"/>
                <a:cs typeface="Arial Unicode MS"/>
              </a:rPr>
              <a:t>Ri</a:t>
            </a:r>
            <a:r>
              <a:rPr sz="1000" spc="35" dirty="0">
                <a:solidFill>
                  <a:srgbClr val="231F20"/>
                </a:solidFill>
                <a:latin typeface="Arial Unicode MS"/>
                <a:cs typeface="Arial Unicode MS"/>
              </a:rPr>
              <a:t>c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ha</a:t>
            </a:r>
            <a:r>
              <a:rPr sz="1000" spc="40" dirty="0">
                <a:solidFill>
                  <a:srgbClr val="231F20"/>
                </a:solidFill>
                <a:latin typeface="Arial Unicode MS"/>
                <a:cs typeface="Arial Unicode MS"/>
              </a:rPr>
              <a:t>r</a:t>
            </a:r>
            <a:r>
              <a:rPr sz="1000" spc="125" dirty="0">
                <a:solidFill>
                  <a:srgbClr val="231F20"/>
                </a:solidFill>
                <a:latin typeface="Arial Unicode MS"/>
                <a:cs typeface="Arial Unicode MS"/>
              </a:rPr>
              <a:t>d</a:t>
            </a:r>
            <a:r>
              <a:rPr sz="1000" dirty="0">
                <a:solidFill>
                  <a:srgbClr val="231F20"/>
                </a:solidFill>
                <a:latin typeface="Arial Unicode MS"/>
                <a:cs typeface="Arial Unicode MS"/>
              </a:rPr>
              <a:t>	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Ni</a:t>
            </a:r>
            <a:r>
              <a:rPr sz="1000" spc="45" dirty="0">
                <a:solidFill>
                  <a:srgbClr val="231F20"/>
                </a:solidFill>
                <a:latin typeface="Arial Unicode MS"/>
                <a:cs typeface="Arial Unicode MS"/>
              </a:rPr>
              <a:t>x</a:t>
            </a:r>
            <a:r>
              <a:rPr sz="1000" spc="100" dirty="0">
                <a:solidFill>
                  <a:srgbClr val="231F20"/>
                </a:solidFill>
                <a:latin typeface="Arial Unicode MS"/>
                <a:cs typeface="Arial Unicode MS"/>
              </a:rPr>
              <a:t>on</a:t>
            </a:r>
            <a:r>
              <a:rPr sz="1000" dirty="0">
                <a:solidFill>
                  <a:srgbClr val="231F20"/>
                </a:solidFill>
                <a:latin typeface="Arial Unicode MS"/>
                <a:cs typeface="Arial Unicode MS"/>
              </a:rPr>
              <a:t>	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la</a:t>
            </a:r>
            <a:r>
              <a:rPr sz="1000" spc="40" dirty="0">
                <a:solidFill>
                  <a:srgbClr val="231F20"/>
                </a:solidFill>
                <a:latin typeface="Arial Unicode MS"/>
                <a:cs typeface="Arial Unicode MS"/>
              </a:rPr>
              <a:t>t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er</a:t>
            </a:r>
            <a:r>
              <a:rPr sz="1000" dirty="0">
                <a:solidFill>
                  <a:srgbClr val="231F20"/>
                </a:solidFill>
                <a:latin typeface="Arial Unicode MS"/>
                <a:cs typeface="Arial Unicode MS"/>
              </a:rPr>
              <a:t>	</a:t>
            </a:r>
            <a:r>
              <a:rPr sz="1000" spc="35" dirty="0">
                <a:solidFill>
                  <a:srgbClr val="231F20"/>
                </a:solidFill>
                <a:latin typeface="Arial Unicode MS"/>
                <a:cs typeface="Arial Unicode MS"/>
              </a:rPr>
              <a:t>P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r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esident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45088" y="4901984"/>
            <a:ext cx="29616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Ronald </a:t>
            </a:r>
            <a:r>
              <a:rPr sz="1000" spc="45" dirty="0">
                <a:solidFill>
                  <a:srgbClr val="231F20"/>
                </a:solidFill>
                <a:latin typeface="Arial Unicode MS"/>
                <a:cs typeface="Arial Unicode MS"/>
              </a:rPr>
              <a:t>Reagan,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declares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War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On</a:t>
            </a:r>
            <a:r>
              <a:rPr sz="1000" spc="10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Drugs,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45088" y="5033061"/>
            <a:ext cx="296989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funneling </a:t>
            </a:r>
            <a:r>
              <a:rPr sz="1000" spc="-40" dirty="0">
                <a:solidFill>
                  <a:srgbClr val="231F20"/>
                </a:solidFill>
                <a:latin typeface="Arial Unicode MS"/>
                <a:cs typeface="Arial Unicode MS"/>
              </a:rPr>
              <a:t>$1.7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billion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to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police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departments. 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The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War </a:t>
            </a:r>
            <a:r>
              <a:rPr sz="1000" spc="100" dirty="0">
                <a:solidFill>
                  <a:srgbClr val="231F20"/>
                </a:solidFill>
                <a:latin typeface="Arial Unicode MS"/>
                <a:cs typeface="Arial Unicode MS"/>
              </a:rPr>
              <a:t>on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Drugs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mandated </a:t>
            </a:r>
            <a:r>
              <a:rPr sz="1000" spc="145" dirty="0">
                <a:solidFill>
                  <a:srgbClr val="231F20"/>
                </a:solidFill>
                <a:latin typeface="Arial Unicode MS"/>
                <a:cs typeface="Arial Unicode MS"/>
              </a:rPr>
              <a:t>minimum 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sentencing,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even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for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low-level </a:t>
            </a:r>
            <a:r>
              <a:rPr sz="1000" spc="110" dirty="0">
                <a:solidFill>
                  <a:srgbClr val="231F20"/>
                </a:solidFill>
                <a:latin typeface="Arial Unicode MS"/>
                <a:cs typeface="Arial Unicode MS"/>
              </a:rPr>
              <a:t>drug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law</a:t>
            </a:r>
            <a:r>
              <a:rPr sz="1000" spc="-7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viola-  tions,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resulting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in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drastic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racial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disparities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in 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prison</a:t>
            </a:r>
            <a:r>
              <a:rPr sz="1000" spc="-13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system.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2799" y="6514899"/>
            <a:ext cx="583946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The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first </a:t>
            </a:r>
            <a:r>
              <a:rPr sz="1000" spc="114" dirty="0">
                <a:solidFill>
                  <a:srgbClr val="231F20"/>
                </a:solidFill>
                <a:latin typeface="Arial Unicode MS"/>
                <a:cs typeface="Arial Unicode MS"/>
              </a:rPr>
              <a:t>time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law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enforcement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officers, </a:t>
            </a:r>
            <a:r>
              <a:rPr sz="1000" spc="114" dirty="0">
                <a:solidFill>
                  <a:srgbClr val="231F20"/>
                </a:solidFill>
                <a:latin typeface="Arial Unicode MS"/>
                <a:cs typeface="Arial Unicode MS"/>
              </a:rPr>
              <a:t>known </a:t>
            </a:r>
            <a:r>
              <a:rPr sz="1000" spc="20" dirty="0">
                <a:solidFill>
                  <a:srgbClr val="231F20"/>
                </a:solidFill>
                <a:latin typeface="Arial Unicode MS"/>
                <a:cs typeface="Arial Unicode MS"/>
              </a:rPr>
              <a:t>as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School Resource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Officers </a:t>
            </a:r>
            <a:r>
              <a:rPr sz="1000" spc="-5" dirty="0">
                <a:solidFill>
                  <a:srgbClr val="231F20"/>
                </a:solidFill>
                <a:latin typeface="Arial Unicode MS"/>
                <a:cs typeface="Arial Unicode MS"/>
              </a:rPr>
              <a:t>(SROs),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were 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permanently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assigned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to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schools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was </a:t>
            </a:r>
            <a:r>
              <a:rPr sz="1000" spc="-25" dirty="0">
                <a:solidFill>
                  <a:srgbClr val="231F20"/>
                </a:solidFill>
                <a:latin typeface="Arial Unicode MS"/>
                <a:cs typeface="Arial Unicode MS"/>
              </a:rPr>
              <a:t>1953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in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Flint,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Michigan.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The </a:t>
            </a:r>
            <a:r>
              <a:rPr sz="1000" spc="5" dirty="0">
                <a:solidFill>
                  <a:srgbClr val="231F20"/>
                </a:solidFill>
                <a:latin typeface="Arial Unicode MS"/>
                <a:cs typeface="Arial Unicode MS"/>
              </a:rPr>
              <a:t>SRO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Program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rapidly 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expanded</a:t>
            </a:r>
            <a:r>
              <a:rPr sz="100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10" dirty="0">
                <a:solidFill>
                  <a:srgbClr val="231F20"/>
                </a:solidFill>
                <a:latin typeface="Arial Unicode MS"/>
                <a:cs typeface="Arial Unicode MS"/>
              </a:rPr>
              <a:t>throughout</a:t>
            </a:r>
            <a:r>
              <a:rPr sz="1000" spc="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</a:t>
            </a:r>
            <a:r>
              <a:rPr sz="100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5" dirty="0">
                <a:solidFill>
                  <a:srgbClr val="231F20"/>
                </a:solidFill>
                <a:latin typeface="Arial Unicode MS"/>
                <a:cs typeface="Arial Unicode MS"/>
              </a:rPr>
              <a:t>1960s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and</a:t>
            </a:r>
            <a:r>
              <a:rPr sz="100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-5" dirty="0">
                <a:solidFill>
                  <a:srgbClr val="231F20"/>
                </a:solidFill>
                <a:latin typeface="Arial Unicode MS"/>
                <a:cs typeface="Arial Unicode MS"/>
              </a:rPr>
              <a:t>1970s</a:t>
            </a:r>
            <a:r>
              <a:rPr sz="1000" spc="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to</a:t>
            </a:r>
            <a:r>
              <a:rPr sz="100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other</a:t>
            </a:r>
            <a:r>
              <a:rPr sz="1000" spc="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school</a:t>
            </a:r>
            <a:r>
              <a:rPr sz="100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districts,</a:t>
            </a:r>
            <a:r>
              <a:rPr sz="1000" spc="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including</a:t>
            </a:r>
            <a:r>
              <a:rPr sz="100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35" dirty="0">
                <a:solidFill>
                  <a:srgbClr val="231F20"/>
                </a:solidFill>
                <a:latin typeface="Arial Unicode MS"/>
                <a:cs typeface="Arial Unicode MS"/>
              </a:rPr>
              <a:t>Los</a:t>
            </a:r>
            <a:r>
              <a:rPr sz="1000" spc="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Angeles,  </a:t>
            </a:r>
            <a:r>
              <a:rPr sz="1000" spc="45" dirty="0">
                <a:solidFill>
                  <a:srgbClr val="231F20"/>
                </a:solidFill>
                <a:latin typeface="Arial Unicode MS"/>
                <a:cs typeface="Arial Unicode MS"/>
              </a:rPr>
              <a:t>California,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and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Cincinnati,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Ohio.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Local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police </a:t>
            </a:r>
            <a:r>
              <a:rPr sz="1000" spc="100" dirty="0">
                <a:solidFill>
                  <a:srgbClr val="231F20"/>
                </a:solidFill>
                <a:latin typeface="Arial Unicode MS"/>
                <a:cs typeface="Arial Unicode MS"/>
              </a:rPr>
              <a:t>departments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in </a:t>
            </a:r>
            <a:r>
              <a:rPr sz="1000" spc="40" dirty="0">
                <a:solidFill>
                  <a:srgbClr val="231F20"/>
                </a:solidFill>
                <a:latin typeface="Arial Unicode MS"/>
                <a:cs typeface="Arial Unicode MS"/>
              </a:rPr>
              <a:t>Tucson,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Chicago,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Miami,  Baltimore, </a:t>
            </a:r>
            <a:r>
              <a:rPr sz="1000" spc="100" dirty="0">
                <a:solidFill>
                  <a:srgbClr val="231F20"/>
                </a:solidFill>
                <a:latin typeface="Arial Unicode MS"/>
                <a:cs typeface="Arial Unicode MS"/>
              </a:rPr>
              <a:t>New </a:t>
            </a:r>
            <a:r>
              <a:rPr sz="1000" spc="45" dirty="0">
                <a:solidFill>
                  <a:srgbClr val="231F20"/>
                </a:solidFill>
                <a:latin typeface="Arial Unicode MS"/>
                <a:cs typeface="Arial Unicode MS"/>
              </a:rPr>
              <a:t>York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and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Washington, 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D.C.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began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placing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police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officers </a:t>
            </a:r>
            <a:r>
              <a:rPr sz="1000" spc="100" dirty="0">
                <a:solidFill>
                  <a:srgbClr val="231F20"/>
                </a:solidFill>
                <a:latin typeface="Arial Unicode MS"/>
                <a:cs typeface="Arial Unicode MS"/>
              </a:rPr>
              <a:t>on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school 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grounds,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patrolling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hallways,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and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00" dirty="0">
                <a:solidFill>
                  <a:srgbClr val="231F20"/>
                </a:solidFill>
                <a:latin typeface="Arial Unicode MS"/>
                <a:cs typeface="Arial Unicode MS"/>
              </a:rPr>
              <a:t>performing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10" dirty="0">
                <a:solidFill>
                  <a:srgbClr val="231F20"/>
                </a:solidFill>
                <a:latin typeface="Arial Unicode MS"/>
                <a:cs typeface="Arial Unicode MS"/>
              </a:rPr>
              <a:t>random</a:t>
            </a:r>
            <a:r>
              <a:rPr sz="1000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check-ins.</a:t>
            </a:r>
            <a:endParaRPr sz="1000">
              <a:latin typeface="Arial Unicode MS"/>
              <a:cs typeface="Arial Unicode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20091" y="114300"/>
            <a:ext cx="10752455" cy="6441440"/>
            <a:chOff x="120091" y="114300"/>
            <a:chExt cx="10752455" cy="6441440"/>
          </a:xfrm>
        </p:grpSpPr>
        <p:sp>
          <p:nvSpPr>
            <p:cNvPr id="10" name="object 10"/>
            <p:cNvSpPr/>
            <p:nvPr/>
          </p:nvSpPr>
          <p:spPr>
            <a:xfrm>
              <a:off x="120091" y="518299"/>
              <a:ext cx="2950146" cy="33342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426284" y="114300"/>
              <a:ext cx="2950146" cy="164061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190559" y="3415062"/>
              <a:ext cx="2428273" cy="314020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190559" y="3563470"/>
              <a:ext cx="2681439" cy="29917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642480" y="114300"/>
              <a:ext cx="2950133" cy="312623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58291" y="188092"/>
              <a:ext cx="9914255" cy="4162425"/>
            </a:xfrm>
            <a:custGeom>
              <a:avLst/>
              <a:gdLst/>
              <a:ahLst/>
              <a:cxnLst/>
              <a:rect l="l" t="t" r="r" b="b"/>
              <a:pathLst>
                <a:path w="9914255" h="4162425">
                  <a:moveTo>
                    <a:pt x="0" y="0"/>
                  </a:moveTo>
                  <a:lnTo>
                    <a:pt x="0" y="654062"/>
                  </a:lnTo>
                  <a:lnTo>
                    <a:pt x="9913708" y="4161840"/>
                  </a:lnTo>
                  <a:lnTo>
                    <a:pt x="9913708" y="35157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60858" y="114312"/>
              <a:ext cx="9594215" cy="4519295"/>
            </a:xfrm>
            <a:custGeom>
              <a:avLst/>
              <a:gdLst/>
              <a:ahLst/>
              <a:cxnLst/>
              <a:rect l="l" t="t" r="r" b="b"/>
              <a:pathLst>
                <a:path w="9594215" h="4519295">
                  <a:moveTo>
                    <a:pt x="851166" y="1831200"/>
                  </a:moveTo>
                  <a:lnTo>
                    <a:pt x="848664" y="1784832"/>
                  </a:lnTo>
                  <a:lnTo>
                    <a:pt x="841349" y="1739912"/>
                  </a:lnTo>
                  <a:lnTo>
                    <a:pt x="829475" y="1696694"/>
                  </a:lnTo>
                  <a:lnTo>
                    <a:pt x="813282" y="1655432"/>
                  </a:lnTo>
                  <a:lnTo>
                    <a:pt x="793064" y="1616405"/>
                  </a:lnTo>
                  <a:lnTo>
                    <a:pt x="769048" y="1579867"/>
                  </a:lnTo>
                  <a:lnTo>
                    <a:pt x="741527" y="1546059"/>
                  </a:lnTo>
                  <a:lnTo>
                    <a:pt x="710730" y="1515275"/>
                  </a:lnTo>
                  <a:lnTo>
                    <a:pt x="676922" y="1487741"/>
                  </a:lnTo>
                  <a:lnTo>
                    <a:pt x="640384" y="1463725"/>
                  </a:lnTo>
                  <a:lnTo>
                    <a:pt x="601357" y="1443507"/>
                  </a:lnTo>
                  <a:lnTo>
                    <a:pt x="560108" y="1427327"/>
                  </a:lnTo>
                  <a:lnTo>
                    <a:pt x="516890" y="1415440"/>
                  </a:lnTo>
                  <a:lnTo>
                    <a:pt x="471957" y="1408125"/>
                  </a:lnTo>
                  <a:lnTo>
                    <a:pt x="425589" y="1405623"/>
                  </a:lnTo>
                  <a:lnTo>
                    <a:pt x="379209" y="1408125"/>
                  </a:lnTo>
                  <a:lnTo>
                    <a:pt x="334289" y="1415440"/>
                  </a:lnTo>
                  <a:lnTo>
                    <a:pt x="291071" y="1427327"/>
                  </a:lnTo>
                  <a:lnTo>
                    <a:pt x="249809" y="1443507"/>
                  </a:lnTo>
                  <a:lnTo>
                    <a:pt x="210781" y="1463725"/>
                  </a:lnTo>
                  <a:lnTo>
                    <a:pt x="174244" y="1487741"/>
                  </a:lnTo>
                  <a:lnTo>
                    <a:pt x="140436" y="1515275"/>
                  </a:lnTo>
                  <a:lnTo>
                    <a:pt x="109639" y="1546059"/>
                  </a:lnTo>
                  <a:lnTo>
                    <a:pt x="82105" y="1579867"/>
                  </a:lnTo>
                  <a:lnTo>
                    <a:pt x="58102" y="1616405"/>
                  </a:lnTo>
                  <a:lnTo>
                    <a:pt x="37884" y="1655432"/>
                  </a:lnTo>
                  <a:lnTo>
                    <a:pt x="21691" y="1696694"/>
                  </a:lnTo>
                  <a:lnTo>
                    <a:pt x="9817" y="1739912"/>
                  </a:lnTo>
                  <a:lnTo>
                    <a:pt x="2501" y="1784832"/>
                  </a:lnTo>
                  <a:lnTo>
                    <a:pt x="0" y="1831200"/>
                  </a:lnTo>
                  <a:lnTo>
                    <a:pt x="2501" y="1877580"/>
                  </a:lnTo>
                  <a:lnTo>
                    <a:pt x="9817" y="1922500"/>
                  </a:lnTo>
                  <a:lnTo>
                    <a:pt x="21691" y="1965718"/>
                  </a:lnTo>
                  <a:lnTo>
                    <a:pt x="37884" y="2006968"/>
                  </a:lnTo>
                  <a:lnTo>
                    <a:pt x="58102" y="2045995"/>
                  </a:lnTo>
                  <a:lnTo>
                    <a:pt x="82105" y="2082546"/>
                  </a:lnTo>
                  <a:lnTo>
                    <a:pt x="109639" y="2116340"/>
                  </a:lnTo>
                  <a:lnTo>
                    <a:pt x="140436" y="2147138"/>
                  </a:lnTo>
                  <a:lnTo>
                    <a:pt x="174244" y="2174671"/>
                  </a:lnTo>
                  <a:lnTo>
                    <a:pt x="210781" y="2198674"/>
                  </a:lnTo>
                  <a:lnTo>
                    <a:pt x="249809" y="2218906"/>
                  </a:lnTo>
                  <a:lnTo>
                    <a:pt x="291071" y="2235085"/>
                  </a:lnTo>
                  <a:lnTo>
                    <a:pt x="334289" y="2246960"/>
                  </a:lnTo>
                  <a:lnTo>
                    <a:pt x="379209" y="2254288"/>
                  </a:lnTo>
                  <a:lnTo>
                    <a:pt x="425589" y="2256777"/>
                  </a:lnTo>
                  <a:lnTo>
                    <a:pt x="471957" y="2254288"/>
                  </a:lnTo>
                  <a:lnTo>
                    <a:pt x="516890" y="2246960"/>
                  </a:lnTo>
                  <a:lnTo>
                    <a:pt x="560108" y="2235085"/>
                  </a:lnTo>
                  <a:lnTo>
                    <a:pt x="601357" y="2218906"/>
                  </a:lnTo>
                  <a:lnTo>
                    <a:pt x="640384" y="2198674"/>
                  </a:lnTo>
                  <a:lnTo>
                    <a:pt x="676922" y="2174671"/>
                  </a:lnTo>
                  <a:lnTo>
                    <a:pt x="710730" y="2147138"/>
                  </a:lnTo>
                  <a:lnTo>
                    <a:pt x="741527" y="2116340"/>
                  </a:lnTo>
                  <a:lnTo>
                    <a:pt x="769048" y="2082546"/>
                  </a:lnTo>
                  <a:lnTo>
                    <a:pt x="793064" y="2045995"/>
                  </a:lnTo>
                  <a:lnTo>
                    <a:pt x="813282" y="2006968"/>
                  </a:lnTo>
                  <a:lnTo>
                    <a:pt x="829475" y="1965718"/>
                  </a:lnTo>
                  <a:lnTo>
                    <a:pt x="841349" y="1922500"/>
                  </a:lnTo>
                  <a:lnTo>
                    <a:pt x="848664" y="1877580"/>
                  </a:lnTo>
                  <a:lnTo>
                    <a:pt x="851166" y="1831200"/>
                  </a:lnTo>
                  <a:close/>
                </a:path>
                <a:path w="9594215" h="4519295">
                  <a:moveTo>
                    <a:pt x="3462147" y="105994"/>
                  </a:moveTo>
                  <a:lnTo>
                    <a:pt x="3459657" y="59817"/>
                  </a:lnTo>
                  <a:lnTo>
                    <a:pt x="3452342" y="14897"/>
                  </a:lnTo>
                  <a:lnTo>
                    <a:pt x="3448240" y="0"/>
                  </a:lnTo>
                  <a:lnTo>
                    <a:pt x="2624899" y="0"/>
                  </a:lnTo>
                  <a:lnTo>
                    <a:pt x="2620810" y="14897"/>
                  </a:lnTo>
                  <a:lnTo>
                    <a:pt x="2613482" y="59817"/>
                  </a:lnTo>
                  <a:lnTo>
                    <a:pt x="2611005" y="105994"/>
                  </a:lnTo>
                  <a:lnTo>
                    <a:pt x="2611005" y="106375"/>
                  </a:lnTo>
                  <a:lnTo>
                    <a:pt x="2613482" y="152552"/>
                  </a:lnTo>
                  <a:lnTo>
                    <a:pt x="2620810" y="197485"/>
                  </a:lnTo>
                  <a:lnTo>
                    <a:pt x="2632684" y="240703"/>
                  </a:lnTo>
                  <a:lnTo>
                    <a:pt x="2648864" y="281952"/>
                  </a:lnTo>
                  <a:lnTo>
                    <a:pt x="2669095" y="320979"/>
                  </a:lnTo>
                  <a:lnTo>
                    <a:pt x="2693098" y="357530"/>
                  </a:lnTo>
                  <a:lnTo>
                    <a:pt x="2720632" y="391325"/>
                  </a:lnTo>
                  <a:lnTo>
                    <a:pt x="2751429" y="422122"/>
                  </a:lnTo>
                  <a:lnTo>
                    <a:pt x="2785224" y="449656"/>
                  </a:lnTo>
                  <a:lnTo>
                    <a:pt x="2821775" y="473659"/>
                  </a:lnTo>
                  <a:lnTo>
                    <a:pt x="2860802" y="493890"/>
                  </a:lnTo>
                  <a:lnTo>
                    <a:pt x="2902051" y="510070"/>
                  </a:lnTo>
                  <a:lnTo>
                    <a:pt x="2945269" y="521944"/>
                  </a:lnTo>
                  <a:lnTo>
                    <a:pt x="2990189" y="529272"/>
                  </a:lnTo>
                  <a:lnTo>
                    <a:pt x="3036570" y="531761"/>
                  </a:lnTo>
                  <a:lnTo>
                    <a:pt x="3082937" y="529272"/>
                  </a:lnTo>
                  <a:lnTo>
                    <a:pt x="3127870" y="521944"/>
                  </a:lnTo>
                  <a:lnTo>
                    <a:pt x="3171088" y="510070"/>
                  </a:lnTo>
                  <a:lnTo>
                    <a:pt x="3212338" y="493890"/>
                  </a:lnTo>
                  <a:lnTo>
                    <a:pt x="3251377" y="473659"/>
                  </a:lnTo>
                  <a:lnTo>
                    <a:pt x="3287915" y="449656"/>
                  </a:lnTo>
                  <a:lnTo>
                    <a:pt x="3321710" y="422122"/>
                  </a:lnTo>
                  <a:lnTo>
                    <a:pt x="3352508" y="391325"/>
                  </a:lnTo>
                  <a:lnTo>
                    <a:pt x="3380041" y="357530"/>
                  </a:lnTo>
                  <a:lnTo>
                    <a:pt x="3404057" y="320979"/>
                  </a:lnTo>
                  <a:lnTo>
                    <a:pt x="3424275" y="281952"/>
                  </a:lnTo>
                  <a:lnTo>
                    <a:pt x="3440455" y="240703"/>
                  </a:lnTo>
                  <a:lnTo>
                    <a:pt x="3452342" y="197485"/>
                  </a:lnTo>
                  <a:lnTo>
                    <a:pt x="3459657" y="152552"/>
                  </a:lnTo>
                  <a:lnTo>
                    <a:pt x="3462147" y="106375"/>
                  </a:lnTo>
                  <a:lnTo>
                    <a:pt x="3462147" y="105994"/>
                  </a:lnTo>
                  <a:close/>
                </a:path>
                <a:path w="9594215" h="4519295">
                  <a:moveTo>
                    <a:pt x="5137543" y="1842681"/>
                  </a:moveTo>
                  <a:lnTo>
                    <a:pt x="5133086" y="1793049"/>
                  </a:lnTo>
                  <a:lnTo>
                    <a:pt x="5120259" y="1746338"/>
                  </a:lnTo>
                  <a:lnTo>
                    <a:pt x="5099837" y="1703324"/>
                  </a:lnTo>
                  <a:lnTo>
                    <a:pt x="5072596" y="1664792"/>
                  </a:lnTo>
                  <a:lnTo>
                    <a:pt x="5039322" y="1631505"/>
                  </a:lnTo>
                  <a:lnTo>
                    <a:pt x="5000790" y="1604264"/>
                  </a:lnTo>
                  <a:lnTo>
                    <a:pt x="4957775" y="1583842"/>
                  </a:lnTo>
                  <a:lnTo>
                    <a:pt x="4911064" y="1571015"/>
                  </a:lnTo>
                  <a:lnTo>
                    <a:pt x="4861433" y="1566570"/>
                  </a:lnTo>
                  <a:lnTo>
                    <a:pt x="4811801" y="1571015"/>
                  </a:lnTo>
                  <a:lnTo>
                    <a:pt x="4765091" y="1583842"/>
                  </a:lnTo>
                  <a:lnTo>
                    <a:pt x="4722076" y="1604264"/>
                  </a:lnTo>
                  <a:lnTo>
                    <a:pt x="4683531" y="1631505"/>
                  </a:lnTo>
                  <a:lnTo>
                    <a:pt x="4650257" y="1664792"/>
                  </a:lnTo>
                  <a:lnTo>
                    <a:pt x="4623016" y="1703324"/>
                  </a:lnTo>
                  <a:lnTo>
                    <a:pt x="4602594" y="1746338"/>
                  </a:lnTo>
                  <a:lnTo>
                    <a:pt x="4589767" y="1793049"/>
                  </a:lnTo>
                  <a:lnTo>
                    <a:pt x="4585322" y="1842681"/>
                  </a:lnTo>
                  <a:lnTo>
                    <a:pt x="4589767" y="1892312"/>
                  </a:lnTo>
                  <a:lnTo>
                    <a:pt x="4602594" y="1939023"/>
                  </a:lnTo>
                  <a:lnTo>
                    <a:pt x="4623016" y="1982038"/>
                  </a:lnTo>
                  <a:lnTo>
                    <a:pt x="4650257" y="2020570"/>
                  </a:lnTo>
                  <a:lnTo>
                    <a:pt x="4683531" y="2053856"/>
                  </a:lnTo>
                  <a:lnTo>
                    <a:pt x="4722076" y="2081098"/>
                  </a:lnTo>
                  <a:lnTo>
                    <a:pt x="4765091" y="2101519"/>
                  </a:lnTo>
                  <a:lnTo>
                    <a:pt x="4811801" y="2114346"/>
                  </a:lnTo>
                  <a:lnTo>
                    <a:pt x="4861433" y="2118791"/>
                  </a:lnTo>
                  <a:lnTo>
                    <a:pt x="4911064" y="2114346"/>
                  </a:lnTo>
                  <a:lnTo>
                    <a:pt x="4957775" y="2101519"/>
                  </a:lnTo>
                  <a:lnTo>
                    <a:pt x="5000790" y="2081098"/>
                  </a:lnTo>
                  <a:lnTo>
                    <a:pt x="5039322" y="2053856"/>
                  </a:lnTo>
                  <a:lnTo>
                    <a:pt x="5072596" y="2020570"/>
                  </a:lnTo>
                  <a:lnTo>
                    <a:pt x="5099837" y="1982038"/>
                  </a:lnTo>
                  <a:lnTo>
                    <a:pt x="5120259" y="1939023"/>
                  </a:lnTo>
                  <a:lnTo>
                    <a:pt x="5133086" y="1892312"/>
                  </a:lnTo>
                  <a:lnTo>
                    <a:pt x="5137543" y="1842681"/>
                  </a:lnTo>
                  <a:close/>
                </a:path>
                <a:path w="9594215" h="4519295">
                  <a:moveTo>
                    <a:pt x="8978494" y="4093375"/>
                  </a:moveTo>
                  <a:lnTo>
                    <a:pt x="8975992" y="4047007"/>
                  </a:lnTo>
                  <a:lnTo>
                    <a:pt x="8968676" y="4002087"/>
                  </a:lnTo>
                  <a:lnTo>
                    <a:pt x="8956802" y="3958869"/>
                  </a:lnTo>
                  <a:lnTo>
                    <a:pt x="8940622" y="3917607"/>
                  </a:lnTo>
                  <a:lnTo>
                    <a:pt x="8920391" y="3878580"/>
                  </a:lnTo>
                  <a:lnTo>
                    <a:pt x="8896388" y="3842042"/>
                  </a:lnTo>
                  <a:lnTo>
                    <a:pt x="8868854" y="3808234"/>
                  </a:lnTo>
                  <a:lnTo>
                    <a:pt x="8838057" y="3777450"/>
                  </a:lnTo>
                  <a:lnTo>
                    <a:pt x="8804262" y="3749916"/>
                  </a:lnTo>
                  <a:lnTo>
                    <a:pt x="8767712" y="3725900"/>
                  </a:lnTo>
                  <a:lnTo>
                    <a:pt x="8728685" y="3705682"/>
                  </a:lnTo>
                  <a:lnTo>
                    <a:pt x="8687435" y="3689502"/>
                  </a:lnTo>
                  <a:lnTo>
                    <a:pt x="8644217" y="3677615"/>
                  </a:lnTo>
                  <a:lnTo>
                    <a:pt x="8599284" y="3670300"/>
                  </a:lnTo>
                  <a:lnTo>
                    <a:pt x="8552917" y="3667798"/>
                  </a:lnTo>
                  <a:lnTo>
                    <a:pt x="8506549" y="3670300"/>
                  </a:lnTo>
                  <a:lnTo>
                    <a:pt x="8461616" y="3677615"/>
                  </a:lnTo>
                  <a:lnTo>
                    <a:pt x="8418398" y="3689502"/>
                  </a:lnTo>
                  <a:lnTo>
                    <a:pt x="8377148" y="3705682"/>
                  </a:lnTo>
                  <a:lnTo>
                    <a:pt x="8338121" y="3725900"/>
                  </a:lnTo>
                  <a:lnTo>
                    <a:pt x="8301583" y="3749916"/>
                  </a:lnTo>
                  <a:lnTo>
                    <a:pt x="8267776" y="3777450"/>
                  </a:lnTo>
                  <a:lnTo>
                    <a:pt x="8236979" y="3808234"/>
                  </a:lnTo>
                  <a:lnTo>
                    <a:pt x="8209458" y="3842042"/>
                  </a:lnTo>
                  <a:lnTo>
                    <a:pt x="8185442" y="3878580"/>
                  </a:lnTo>
                  <a:lnTo>
                    <a:pt x="8165224" y="3917607"/>
                  </a:lnTo>
                  <a:lnTo>
                    <a:pt x="8149031" y="3958869"/>
                  </a:lnTo>
                  <a:lnTo>
                    <a:pt x="8137157" y="4002087"/>
                  </a:lnTo>
                  <a:lnTo>
                    <a:pt x="8129841" y="4047007"/>
                  </a:lnTo>
                  <a:lnTo>
                    <a:pt x="8127339" y="4093375"/>
                  </a:lnTo>
                  <a:lnTo>
                    <a:pt x="8129841" y="4139755"/>
                  </a:lnTo>
                  <a:lnTo>
                    <a:pt x="8137157" y="4184675"/>
                  </a:lnTo>
                  <a:lnTo>
                    <a:pt x="8149031" y="4227893"/>
                  </a:lnTo>
                  <a:lnTo>
                    <a:pt x="8165224" y="4269143"/>
                  </a:lnTo>
                  <a:lnTo>
                    <a:pt x="8185442" y="4308170"/>
                  </a:lnTo>
                  <a:lnTo>
                    <a:pt x="8209458" y="4344721"/>
                  </a:lnTo>
                  <a:lnTo>
                    <a:pt x="8236979" y="4378515"/>
                  </a:lnTo>
                  <a:lnTo>
                    <a:pt x="8267776" y="4409313"/>
                  </a:lnTo>
                  <a:lnTo>
                    <a:pt x="8301583" y="4436846"/>
                  </a:lnTo>
                  <a:lnTo>
                    <a:pt x="8338121" y="4460849"/>
                  </a:lnTo>
                  <a:lnTo>
                    <a:pt x="8377148" y="4481080"/>
                  </a:lnTo>
                  <a:lnTo>
                    <a:pt x="8418398" y="4497260"/>
                  </a:lnTo>
                  <a:lnTo>
                    <a:pt x="8461616" y="4509135"/>
                  </a:lnTo>
                  <a:lnTo>
                    <a:pt x="8506549" y="4516463"/>
                  </a:lnTo>
                  <a:lnTo>
                    <a:pt x="8552917" y="4518952"/>
                  </a:lnTo>
                  <a:lnTo>
                    <a:pt x="8599284" y="4516463"/>
                  </a:lnTo>
                  <a:lnTo>
                    <a:pt x="8644217" y="4509135"/>
                  </a:lnTo>
                  <a:lnTo>
                    <a:pt x="8687435" y="4497260"/>
                  </a:lnTo>
                  <a:lnTo>
                    <a:pt x="8728685" y="4481080"/>
                  </a:lnTo>
                  <a:lnTo>
                    <a:pt x="8767712" y="4460849"/>
                  </a:lnTo>
                  <a:lnTo>
                    <a:pt x="8804262" y="4436846"/>
                  </a:lnTo>
                  <a:lnTo>
                    <a:pt x="8838057" y="4409313"/>
                  </a:lnTo>
                  <a:lnTo>
                    <a:pt x="8868854" y="4378515"/>
                  </a:lnTo>
                  <a:lnTo>
                    <a:pt x="8896388" y="4344721"/>
                  </a:lnTo>
                  <a:lnTo>
                    <a:pt x="8920391" y="4308170"/>
                  </a:lnTo>
                  <a:lnTo>
                    <a:pt x="8940622" y="4269143"/>
                  </a:lnTo>
                  <a:lnTo>
                    <a:pt x="8956802" y="4227893"/>
                  </a:lnTo>
                  <a:lnTo>
                    <a:pt x="8968676" y="4184675"/>
                  </a:lnTo>
                  <a:lnTo>
                    <a:pt x="8975992" y="4139755"/>
                  </a:lnTo>
                  <a:lnTo>
                    <a:pt x="8978494" y="4093375"/>
                  </a:lnTo>
                  <a:close/>
                </a:path>
                <a:path w="9594215" h="4519295">
                  <a:moveTo>
                    <a:pt x="9594151" y="490969"/>
                  </a:moveTo>
                  <a:lnTo>
                    <a:pt x="9591650" y="444601"/>
                  </a:lnTo>
                  <a:lnTo>
                    <a:pt x="9584334" y="399681"/>
                  </a:lnTo>
                  <a:lnTo>
                    <a:pt x="9572447" y="356450"/>
                  </a:lnTo>
                  <a:lnTo>
                    <a:pt x="9556267" y="315201"/>
                  </a:lnTo>
                  <a:lnTo>
                    <a:pt x="9536049" y="276174"/>
                  </a:lnTo>
                  <a:lnTo>
                    <a:pt x="9512033" y="239636"/>
                  </a:lnTo>
                  <a:lnTo>
                    <a:pt x="9484500" y="205828"/>
                  </a:lnTo>
                  <a:lnTo>
                    <a:pt x="9453702" y="175044"/>
                  </a:lnTo>
                  <a:lnTo>
                    <a:pt x="9419907" y="147510"/>
                  </a:lnTo>
                  <a:lnTo>
                    <a:pt x="9383370" y="123494"/>
                  </a:lnTo>
                  <a:lnTo>
                    <a:pt x="9344330" y="103276"/>
                  </a:lnTo>
                  <a:lnTo>
                    <a:pt x="9303080" y="87096"/>
                  </a:lnTo>
                  <a:lnTo>
                    <a:pt x="9259862" y="75209"/>
                  </a:lnTo>
                  <a:lnTo>
                    <a:pt x="9214929" y="67894"/>
                  </a:lnTo>
                  <a:lnTo>
                    <a:pt x="9168562" y="65392"/>
                  </a:lnTo>
                  <a:lnTo>
                    <a:pt x="9122181" y="67894"/>
                  </a:lnTo>
                  <a:lnTo>
                    <a:pt x="9077261" y="75209"/>
                  </a:lnTo>
                  <a:lnTo>
                    <a:pt x="9034043" y="87096"/>
                  </a:lnTo>
                  <a:lnTo>
                    <a:pt x="8992794" y="103276"/>
                  </a:lnTo>
                  <a:lnTo>
                    <a:pt x="8953767" y="123494"/>
                  </a:lnTo>
                  <a:lnTo>
                    <a:pt x="8917216" y="147510"/>
                  </a:lnTo>
                  <a:lnTo>
                    <a:pt x="8883421" y="175044"/>
                  </a:lnTo>
                  <a:lnTo>
                    <a:pt x="8852624" y="205828"/>
                  </a:lnTo>
                  <a:lnTo>
                    <a:pt x="8825090" y="239636"/>
                  </a:lnTo>
                  <a:lnTo>
                    <a:pt x="8801087" y="276174"/>
                  </a:lnTo>
                  <a:lnTo>
                    <a:pt x="8780856" y="315201"/>
                  </a:lnTo>
                  <a:lnTo>
                    <a:pt x="8764676" y="356450"/>
                  </a:lnTo>
                  <a:lnTo>
                    <a:pt x="8752802" y="399681"/>
                  </a:lnTo>
                  <a:lnTo>
                    <a:pt x="8745474" y="444601"/>
                  </a:lnTo>
                  <a:lnTo>
                    <a:pt x="8742985" y="490969"/>
                  </a:lnTo>
                  <a:lnTo>
                    <a:pt x="8745474" y="537337"/>
                  </a:lnTo>
                  <a:lnTo>
                    <a:pt x="8752802" y="582269"/>
                  </a:lnTo>
                  <a:lnTo>
                    <a:pt x="8764676" y="625487"/>
                  </a:lnTo>
                  <a:lnTo>
                    <a:pt x="8780856" y="666737"/>
                  </a:lnTo>
                  <a:lnTo>
                    <a:pt x="8801087" y="705764"/>
                  </a:lnTo>
                  <a:lnTo>
                    <a:pt x="8825090" y="742315"/>
                  </a:lnTo>
                  <a:lnTo>
                    <a:pt x="8852624" y="776109"/>
                  </a:lnTo>
                  <a:lnTo>
                    <a:pt x="8883421" y="806907"/>
                  </a:lnTo>
                  <a:lnTo>
                    <a:pt x="8917216" y="834440"/>
                  </a:lnTo>
                  <a:lnTo>
                    <a:pt x="8953767" y="858443"/>
                  </a:lnTo>
                  <a:lnTo>
                    <a:pt x="8992794" y="878674"/>
                  </a:lnTo>
                  <a:lnTo>
                    <a:pt x="9034043" y="894854"/>
                  </a:lnTo>
                  <a:lnTo>
                    <a:pt x="9077261" y="906729"/>
                  </a:lnTo>
                  <a:lnTo>
                    <a:pt x="9122181" y="914057"/>
                  </a:lnTo>
                  <a:lnTo>
                    <a:pt x="9168562" y="916546"/>
                  </a:lnTo>
                  <a:lnTo>
                    <a:pt x="9214929" y="914057"/>
                  </a:lnTo>
                  <a:lnTo>
                    <a:pt x="9259862" y="906729"/>
                  </a:lnTo>
                  <a:lnTo>
                    <a:pt x="9303080" y="894854"/>
                  </a:lnTo>
                  <a:lnTo>
                    <a:pt x="9344330" y="878674"/>
                  </a:lnTo>
                  <a:lnTo>
                    <a:pt x="9383370" y="858443"/>
                  </a:lnTo>
                  <a:lnTo>
                    <a:pt x="9419907" y="834440"/>
                  </a:lnTo>
                  <a:lnTo>
                    <a:pt x="9453702" y="806907"/>
                  </a:lnTo>
                  <a:lnTo>
                    <a:pt x="9484500" y="776109"/>
                  </a:lnTo>
                  <a:lnTo>
                    <a:pt x="9512033" y="742315"/>
                  </a:lnTo>
                  <a:lnTo>
                    <a:pt x="9536049" y="705764"/>
                  </a:lnTo>
                  <a:lnTo>
                    <a:pt x="9556267" y="666737"/>
                  </a:lnTo>
                  <a:lnTo>
                    <a:pt x="9572447" y="625487"/>
                  </a:lnTo>
                  <a:lnTo>
                    <a:pt x="9584334" y="582269"/>
                  </a:lnTo>
                  <a:lnTo>
                    <a:pt x="9591650" y="537337"/>
                  </a:lnTo>
                  <a:lnTo>
                    <a:pt x="9594151" y="490969"/>
                  </a:lnTo>
                  <a:close/>
                </a:path>
              </a:pathLst>
            </a:custGeom>
            <a:solidFill>
              <a:srgbClr val="942C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4768292" y="1817301"/>
            <a:ext cx="489584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FFFFFF"/>
                </a:solidFill>
              </a:rPr>
              <a:t>19</a:t>
            </a:r>
            <a:r>
              <a:rPr sz="1600" spc="-15" dirty="0">
                <a:solidFill>
                  <a:srgbClr val="FFFFFF"/>
                </a:solidFill>
              </a:rPr>
              <a:t>6</a:t>
            </a:r>
            <a:r>
              <a:rPr sz="1600" spc="100" dirty="0">
                <a:solidFill>
                  <a:srgbClr val="FFFFFF"/>
                </a:solidFill>
              </a:rPr>
              <a:t>7</a:t>
            </a:r>
            <a:endParaRPr sz="1600"/>
          </a:p>
        </p:txBody>
      </p:sp>
      <p:sp>
        <p:nvSpPr>
          <p:cNvPr id="18" name="object 18"/>
          <p:cNvSpPr/>
          <p:nvPr/>
        </p:nvSpPr>
        <p:spPr>
          <a:xfrm>
            <a:off x="7904934" y="2827506"/>
            <a:ext cx="552450" cy="552450"/>
          </a:xfrm>
          <a:custGeom>
            <a:avLst/>
            <a:gdLst/>
            <a:ahLst/>
            <a:cxnLst/>
            <a:rect l="l" t="t" r="r" b="b"/>
            <a:pathLst>
              <a:path w="552450" h="552450">
                <a:moveTo>
                  <a:pt x="276110" y="0"/>
                </a:moveTo>
                <a:lnTo>
                  <a:pt x="226480" y="4448"/>
                </a:lnTo>
                <a:lnTo>
                  <a:pt x="179767" y="17274"/>
                </a:lnTo>
                <a:lnTo>
                  <a:pt x="136753" y="37697"/>
                </a:lnTo>
                <a:lnTo>
                  <a:pt x="98217" y="64938"/>
                </a:lnTo>
                <a:lnTo>
                  <a:pt x="64938" y="98217"/>
                </a:lnTo>
                <a:lnTo>
                  <a:pt x="37697" y="136753"/>
                </a:lnTo>
                <a:lnTo>
                  <a:pt x="17274" y="179767"/>
                </a:lnTo>
                <a:lnTo>
                  <a:pt x="4448" y="226480"/>
                </a:lnTo>
                <a:lnTo>
                  <a:pt x="0" y="276110"/>
                </a:lnTo>
                <a:lnTo>
                  <a:pt x="4448" y="325741"/>
                </a:lnTo>
                <a:lnTo>
                  <a:pt x="17274" y="372453"/>
                </a:lnTo>
                <a:lnTo>
                  <a:pt x="37697" y="415467"/>
                </a:lnTo>
                <a:lnTo>
                  <a:pt x="64938" y="454004"/>
                </a:lnTo>
                <a:lnTo>
                  <a:pt x="98217" y="487282"/>
                </a:lnTo>
                <a:lnTo>
                  <a:pt x="136753" y="514523"/>
                </a:lnTo>
                <a:lnTo>
                  <a:pt x="179767" y="534946"/>
                </a:lnTo>
                <a:lnTo>
                  <a:pt x="226480" y="547772"/>
                </a:lnTo>
                <a:lnTo>
                  <a:pt x="276110" y="552221"/>
                </a:lnTo>
                <a:lnTo>
                  <a:pt x="325741" y="547772"/>
                </a:lnTo>
                <a:lnTo>
                  <a:pt x="372453" y="534946"/>
                </a:lnTo>
                <a:lnTo>
                  <a:pt x="415467" y="514523"/>
                </a:lnTo>
                <a:lnTo>
                  <a:pt x="454004" y="487282"/>
                </a:lnTo>
                <a:lnTo>
                  <a:pt x="487282" y="454004"/>
                </a:lnTo>
                <a:lnTo>
                  <a:pt x="514523" y="415467"/>
                </a:lnTo>
                <a:lnTo>
                  <a:pt x="534946" y="372453"/>
                </a:lnTo>
                <a:lnTo>
                  <a:pt x="547772" y="325741"/>
                </a:lnTo>
                <a:lnTo>
                  <a:pt x="552221" y="276110"/>
                </a:lnTo>
                <a:lnTo>
                  <a:pt x="547772" y="226480"/>
                </a:lnTo>
                <a:lnTo>
                  <a:pt x="534946" y="179767"/>
                </a:lnTo>
                <a:lnTo>
                  <a:pt x="514523" y="136753"/>
                </a:lnTo>
                <a:lnTo>
                  <a:pt x="487282" y="98217"/>
                </a:lnTo>
                <a:lnTo>
                  <a:pt x="454004" y="64938"/>
                </a:lnTo>
                <a:lnTo>
                  <a:pt x="415467" y="37697"/>
                </a:lnTo>
                <a:lnTo>
                  <a:pt x="372453" y="17274"/>
                </a:lnTo>
                <a:lnTo>
                  <a:pt x="325741" y="4448"/>
                </a:lnTo>
                <a:lnTo>
                  <a:pt x="276110" y="0"/>
                </a:lnTo>
                <a:close/>
              </a:path>
            </a:pathLst>
          </a:custGeom>
          <a:solidFill>
            <a:srgbClr val="942C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7927045" y="2963923"/>
            <a:ext cx="489584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26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600" b="1" spc="114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1600" b="1" spc="110" dirty="0">
                <a:solidFill>
                  <a:srgbClr val="FFFFFF"/>
                </a:solidFill>
                <a:latin typeface="Arial"/>
                <a:cs typeface="Arial"/>
              </a:rPr>
              <a:t>70</a:t>
            </a:r>
            <a:endParaRPr sz="16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197662" y="7301718"/>
            <a:ext cx="13843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latin typeface="Arial"/>
                <a:cs typeface="Arial"/>
              </a:rPr>
              <a:t>23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14783" y="0"/>
            <a:ext cx="3716020" cy="19062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300" spc="420" dirty="0">
                <a:solidFill>
                  <a:srgbClr val="942C31"/>
                </a:solidFill>
              </a:rPr>
              <a:t>1994</a:t>
            </a:r>
            <a:endParaRPr sz="12300"/>
          </a:p>
        </p:txBody>
      </p:sp>
      <p:sp>
        <p:nvSpPr>
          <p:cNvPr id="3" name="object 3"/>
          <p:cNvSpPr txBox="1"/>
          <p:nvPr/>
        </p:nvSpPr>
        <p:spPr>
          <a:xfrm>
            <a:off x="967819" y="413689"/>
            <a:ext cx="3585845" cy="814069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2860" algn="just">
              <a:lnSpc>
                <a:spcPct val="100000"/>
              </a:lnSpc>
              <a:spcBef>
                <a:spcPts val="204"/>
              </a:spcBef>
            </a:pPr>
            <a:r>
              <a:rPr sz="1000" b="1" spc="-5" dirty="0">
                <a:solidFill>
                  <a:srgbClr val="942C31"/>
                </a:solidFill>
                <a:latin typeface="Arial"/>
                <a:cs typeface="Arial"/>
              </a:rPr>
              <a:t>1975 </a:t>
            </a:r>
            <a:r>
              <a:rPr sz="1000" b="1" spc="50" dirty="0">
                <a:solidFill>
                  <a:srgbClr val="942C31"/>
                </a:solidFill>
                <a:latin typeface="Arial"/>
                <a:cs typeface="Arial"/>
              </a:rPr>
              <a:t>- </a:t>
            </a:r>
            <a:r>
              <a:rPr sz="1000" b="1" spc="5" dirty="0">
                <a:solidFill>
                  <a:srgbClr val="942C31"/>
                </a:solidFill>
                <a:latin typeface="Arial"/>
                <a:cs typeface="Arial"/>
              </a:rPr>
              <a:t>2014: </a:t>
            </a:r>
            <a:r>
              <a:rPr sz="1000" b="1" spc="20" dirty="0">
                <a:solidFill>
                  <a:srgbClr val="942C31"/>
                </a:solidFill>
                <a:latin typeface="Arial"/>
                <a:cs typeface="Arial"/>
              </a:rPr>
              <a:t>Rise </a:t>
            </a:r>
            <a:r>
              <a:rPr sz="1000" b="1" spc="45" dirty="0">
                <a:solidFill>
                  <a:srgbClr val="942C31"/>
                </a:solidFill>
                <a:latin typeface="Arial"/>
                <a:cs typeface="Arial"/>
              </a:rPr>
              <a:t>of </a:t>
            </a:r>
            <a:r>
              <a:rPr sz="1000" b="1" spc="30" dirty="0">
                <a:solidFill>
                  <a:srgbClr val="942C31"/>
                </a:solidFill>
                <a:latin typeface="Arial"/>
                <a:cs typeface="Arial"/>
              </a:rPr>
              <a:t>School</a:t>
            </a:r>
            <a:r>
              <a:rPr sz="1000" b="1" spc="-90" dirty="0">
                <a:solidFill>
                  <a:srgbClr val="942C31"/>
                </a:solidFill>
                <a:latin typeface="Arial"/>
                <a:cs typeface="Arial"/>
              </a:rPr>
              <a:t> </a:t>
            </a:r>
            <a:r>
              <a:rPr sz="1000" b="1" spc="45" dirty="0">
                <a:solidFill>
                  <a:srgbClr val="942C31"/>
                </a:solidFill>
                <a:latin typeface="Arial"/>
                <a:cs typeface="Arial"/>
              </a:rPr>
              <a:t>Policing</a:t>
            </a:r>
            <a:endParaRPr sz="10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000" spc="-25" dirty="0">
                <a:solidFill>
                  <a:srgbClr val="231F20"/>
                </a:solidFill>
                <a:latin typeface="Arial Unicode MS"/>
                <a:cs typeface="Arial Unicode MS"/>
              </a:rPr>
              <a:t>1975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- </a:t>
            </a:r>
            <a:r>
              <a:rPr sz="1000" spc="-120" dirty="0">
                <a:solidFill>
                  <a:srgbClr val="231F20"/>
                </a:solidFill>
                <a:latin typeface="Arial Unicode MS"/>
                <a:cs typeface="Arial Unicode MS"/>
              </a:rPr>
              <a:t>1%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of </a:t>
            </a:r>
            <a:r>
              <a:rPr sz="1000" spc="-20" dirty="0">
                <a:solidFill>
                  <a:srgbClr val="231F20"/>
                </a:solidFill>
                <a:latin typeface="Arial Unicode MS"/>
                <a:cs typeface="Arial Unicode MS"/>
              </a:rPr>
              <a:t>U.S.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schools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report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having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police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stationed  </a:t>
            </a:r>
            <a:r>
              <a:rPr sz="1000" spc="100" dirty="0">
                <a:solidFill>
                  <a:srgbClr val="231F20"/>
                </a:solidFill>
                <a:latin typeface="Arial Unicode MS"/>
                <a:cs typeface="Arial Unicode MS"/>
              </a:rPr>
              <a:t>on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campus to </a:t>
            </a:r>
            <a:r>
              <a:rPr sz="1000" spc="10" dirty="0">
                <a:solidFill>
                  <a:srgbClr val="231F20"/>
                </a:solidFill>
                <a:latin typeface="Arial Unicode MS"/>
                <a:cs typeface="Arial Unicode MS"/>
              </a:rPr>
              <a:t>2014 </a:t>
            </a:r>
            <a:r>
              <a:rPr sz="1000" dirty="0">
                <a:solidFill>
                  <a:srgbClr val="231F20"/>
                </a:solidFill>
                <a:latin typeface="Arial Unicode MS"/>
                <a:cs typeface="Arial Unicode MS"/>
              </a:rPr>
              <a:t>– </a:t>
            </a:r>
            <a:r>
              <a:rPr sz="1000" spc="10" dirty="0">
                <a:solidFill>
                  <a:srgbClr val="231F20"/>
                </a:solidFill>
                <a:latin typeface="Arial Unicode MS"/>
                <a:cs typeface="Arial Unicode MS"/>
              </a:rPr>
              <a:t>24%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of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elementary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schools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and  </a:t>
            </a:r>
            <a:r>
              <a:rPr sz="1000" spc="25" dirty="0">
                <a:solidFill>
                  <a:srgbClr val="231F20"/>
                </a:solidFill>
                <a:latin typeface="Arial Unicode MS"/>
                <a:cs typeface="Arial Unicode MS"/>
              </a:rPr>
              <a:t>42%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of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secondary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schools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report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having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sworn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law 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enforcement </a:t>
            </a:r>
            <a:r>
              <a:rPr sz="1000" spc="100" dirty="0">
                <a:solidFill>
                  <a:srgbClr val="231F20"/>
                </a:solidFill>
                <a:latin typeface="Arial Unicode MS"/>
                <a:cs typeface="Arial Unicode MS"/>
              </a:rPr>
              <a:t>on</a:t>
            </a:r>
            <a:r>
              <a:rPr sz="1000" spc="-114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campus.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87633" y="1374065"/>
            <a:ext cx="4911725" cy="124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000" b="1" spc="5" dirty="0">
                <a:solidFill>
                  <a:srgbClr val="942C31"/>
                </a:solidFill>
                <a:latin typeface="Arial"/>
                <a:cs typeface="Arial"/>
              </a:rPr>
              <a:t>1990: </a:t>
            </a:r>
            <a:r>
              <a:rPr sz="1000" b="1" spc="50" dirty="0">
                <a:solidFill>
                  <a:srgbClr val="942C31"/>
                </a:solidFill>
                <a:latin typeface="Arial"/>
                <a:cs typeface="Arial"/>
              </a:rPr>
              <a:t>Federal </a:t>
            </a:r>
            <a:r>
              <a:rPr sz="1000" b="1" dirty="0">
                <a:solidFill>
                  <a:srgbClr val="942C31"/>
                </a:solidFill>
                <a:latin typeface="Arial"/>
                <a:cs typeface="Arial"/>
              </a:rPr>
              <a:t>1033</a:t>
            </a:r>
            <a:r>
              <a:rPr sz="1000" b="1" spc="-45" dirty="0">
                <a:solidFill>
                  <a:srgbClr val="942C31"/>
                </a:solidFill>
                <a:latin typeface="Arial"/>
                <a:cs typeface="Arial"/>
              </a:rPr>
              <a:t> </a:t>
            </a:r>
            <a:r>
              <a:rPr sz="1000" b="1" spc="65" dirty="0">
                <a:solidFill>
                  <a:srgbClr val="942C31"/>
                </a:solidFill>
                <a:latin typeface="Arial"/>
                <a:cs typeface="Arial"/>
              </a:rPr>
              <a:t>Program</a:t>
            </a:r>
            <a:endParaRPr sz="1000">
              <a:latin typeface="Arial"/>
              <a:cs typeface="Arial"/>
            </a:endParaRPr>
          </a:p>
          <a:p>
            <a:pPr marL="19685" marR="5080" algn="just">
              <a:lnSpc>
                <a:spcPct val="100000"/>
              </a:lnSpc>
              <a:spcBef>
                <a:spcPts val="30"/>
              </a:spcBef>
            </a:pP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Through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National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Defense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Authorization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Act,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Congress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authorized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 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transfer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of </a:t>
            </a:r>
            <a:r>
              <a:rPr sz="1000" spc="30" dirty="0">
                <a:solidFill>
                  <a:srgbClr val="231F20"/>
                </a:solidFill>
                <a:latin typeface="Arial Unicode MS"/>
                <a:cs typeface="Arial Unicode MS"/>
              </a:rPr>
              <a:t>excess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Department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of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Defense personal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property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to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federal</a:t>
            </a:r>
            <a:r>
              <a:rPr sz="1000" spc="-7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and 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state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agencies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for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use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in counter-drug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activities,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creating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Federal </a:t>
            </a:r>
            <a:r>
              <a:rPr sz="1000" spc="-15" dirty="0">
                <a:solidFill>
                  <a:srgbClr val="231F20"/>
                </a:solidFill>
                <a:latin typeface="Arial Unicode MS"/>
                <a:cs typeface="Arial Unicode MS"/>
              </a:rPr>
              <a:t>1033 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Program.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Congress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later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passed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National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Defense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Authorization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Act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of  </a:t>
            </a:r>
            <a:r>
              <a:rPr sz="1000" spc="-30" dirty="0">
                <a:solidFill>
                  <a:srgbClr val="231F20"/>
                </a:solidFill>
                <a:latin typeface="Arial Unicode MS"/>
                <a:cs typeface="Arial Unicode MS"/>
              </a:rPr>
              <a:t>1997,</a:t>
            </a:r>
            <a:r>
              <a:rPr sz="1000" spc="-5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allowing</a:t>
            </a:r>
            <a:r>
              <a:rPr sz="1000" spc="-5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all</a:t>
            </a:r>
            <a:r>
              <a:rPr sz="1000" spc="-5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law</a:t>
            </a:r>
            <a:r>
              <a:rPr sz="1000" spc="-5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enforcement</a:t>
            </a:r>
            <a:r>
              <a:rPr sz="1000" spc="-5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agencies</a:t>
            </a:r>
            <a:r>
              <a:rPr sz="1000" spc="-5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to</a:t>
            </a:r>
            <a:r>
              <a:rPr sz="1000" spc="-5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acquire</a:t>
            </a:r>
            <a:r>
              <a:rPr sz="1000" spc="-5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property</a:t>
            </a:r>
            <a:r>
              <a:rPr sz="1000" spc="-5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for</a:t>
            </a:r>
            <a:r>
              <a:rPr sz="1000" spc="-5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bona</a:t>
            </a:r>
            <a:r>
              <a:rPr sz="1000" spc="-5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fide 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law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enforcement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purposes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that </a:t>
            </a:r>
            <a:r>
              <a:rPr sz="1000" spc="35" dirty="0">
                <a:solidFill>
                  <a:srgbClr val="231F20"/>
                </a:solidFill>
                <a:latin typeface="Arial Unicode MS"/>
                <a:cs typeface="Arial Unicode MS"/>
              </a:rPr>
              <a:t>assist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in their 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arrest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and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apprehension </a:t>
            </a:r>
            <a:r>
              <a:rPr sz="1000" spc="434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mission.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00333" y="2747443"/>
            <a:ext cx="4069715" cy="814069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204"/>
              </a:spcBef>
            </a:pPr>
            <a:r>
              <a:rPr sz="1000" b="1" spc="-50" dirty="0">
                <a:solidFill>
                  <a:srgbClr val="942C31"/>
                </a:solidFill>
                <a:latin typeface="Arial"/>
                <a:cs typeface="Arial"/>
              </a:rPr>
              <a:t>1991:</a:t>
            </a:r>
            <a:r>
              <a:rPr sz="1000" b="1" dirty="0">
                <a:solidFill>
                  <a:srgbClr val="942C31"/>
                </a:solidFill>
                <a:latin typeface="Arial"/>
                <a:cs typeface="Arial"/>
              </a:rPr>
              <a:t> </a:t>
            </a:r>
            <a:r>
              <a:rPr sz="1000" b="1" spc="35" dirty="0">
                <a:solidFill>
                  <a:srgbClr val="942C31"/>
                </a:solidFill>
                <a:latin typeface="Arial"/>
                <a:cs typeface="Arial"/>
              </a:rPr>
              <a:t>NASRO</a:t>
            </a:r>
            <a:endParaRPr sz="1000">
              <a:latin typeface="Arial"/>
              <a:cs typeface="Arial"/>
            </a:endParaRPr>
          </a:p>
          <a:p>
            <a:pPr marL="20320" marR="5080" algn="just">
              <a:lnSpc>
                <a:spcPct val="100000"/>
              </a:lnSpc>
              <a:spcBef>
                <a:spcPts val="105"/>
              </a:spcBef>
            </a:pP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The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National 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Association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of 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School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Resource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Officers</a:t>
            </a:r>
            <a:r>
              <a:rPr sz="1000" spc="-7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25" dirty="0">
                <a:solidFill>
                  <a:srgbClr val="231F20"/>
                </a:solidFill>
                <a:latin typeface="Arial Unicode MS"/>
                <a:cs typeface="Arial Unicode MS"/>
              </a:rPr>
              <a:t>(NASRO)  is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founded. </a:t>
            </a:r>
            <a:r>
              <a:rPr sz="1000" spc="35" dirty="0">
                <a:solidFill>
                  <a:srgbClr val="231F20"/>
                </a:solidFill>
                <a:latin typeface="Arial Unicode MS"/>
                <a:cs typeface="Arial Unicode MS"/>
              </a:rPr>
              <a:t>NASRO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developed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</a:t>
            </a:r>
            <a:r>
              <a:rPr sz="1000" spc="484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“triad”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concept, 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messaging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school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police </a:t>
            </a:r>
            <a:r>
              <a:rPr sz="1000" spc="20" dirty="0">
                <a:solidFill>
                  <a:srgbClr val="231F20"/>
                </a:solidFill>
                <a:latin typeface="Arial Unicode MS"/>
                <a:cs typeface="Arial Unicode MS"/>
              </a:rPr>
              <a:t>as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teachers,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informal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counselors 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and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law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enforcement</a:t>
            </a:r>
            <a:r>
              <a:rPr sz="1000" spc="-15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officers.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08933" y="1751126"/>
            <a:ext cx="3844925" cy="143510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38100" algn="just">
              <a:lnSpc>
                <a:spcPct val="100000"/>
              </a:lnSpc>
              <a:spcBef>
                <a:spcPts val="250"/>
              </a:spcBef>
            </a:pPr>
            <a:r>
              <a:rPr sz="1000" b="1" spc="10" dirty="0">
                <a:solidFill>
                  <a:srgbClr val="942C31"/>
                </a:solidFill>
                <a:latin typeface="Arial"/>
                <a:cs typeface="Arial"/>
              </a:rPr>
              <a:t>1994: </a:t>
            </a:r>
            <a:r>
              <a:rPr sz="1000" b="1" spc="45" dirty="0">
                <a:solidFill>
                  <a:srgbClr val="942C31"/>
                </a:solidFill>
                <a:latin typeface="Arial"/>
                <a:cs typeface="Arial"/>
              </a:rPr>
              <a:t>Gun Free </a:t>
            </a:r>
            <a:r>
              <a:rPr sz="1000" b="1" spc="20" dirty="0">
                <a:solidFill>
                  <a:srgbClr val="942C31"/>
                </a:solidFill>
                <a:latin typeface="Arial"/>
                <a:cs typeface="Arial"/>
              </a:rPr>
              <a:t>Schools</a:t>
            </a:r>
            <a:r>
              <a:rPr sz="1000" b="1" spc="-85" dirty="0">
                <a:solidFill>
                  <a:srgbClr val="942C31"/>
                </a:solidFill>
                <a:latin typeface="Arial"/>
                <a:cs typeface="Arial"/>
              </a:rPr>
              <a:t> </a:t>
            </a:r>
            <a:r>
              <a:rPr sz="1000" b="1" spc="60" dirty="0">
                <a:solidFill>
                  <a:srgbClr val="942C31"/>
                </a:solidFill>
                <a:latin typeface="Arial"/>
                <a:cs typeface="Arial"/>
              </a:rPr>
              <a:t>Act</a:t>
            </a:r>
            <a:endParaRPr sz="1000">
              <a:latin typeface="Arial"/>
              <a:cs typeface="Arial"/>
            </a:endParaRPr>
          </a:p>
          <a:p>
            <a:pPr marL="55244" marR="30480" indent="-17780" algn="just">
              <a:lnSpc>
                <a:spcPct val="100000"/>
              </a:lnSpc>
              <a:spcBef>
                <a:spcPts val="150"/>
              </a:spcBef>
            </a:pPr>
            <a:r>
              <a:rPr sz="1500" spc="44" baseline="8333" dirty="0">
                <a:solidFill>
                  <a:srgbClr val="942C31"/>
                </a:solidFill>
                <a:latin typeface="Arial Unicode MS"/>
                <a:cs typeface="Arial Unicode MS"/>
              </a:rPr>
              <a:t>.</a:t>
            </a:r>
            <a:r>
              <a:rPr sz="1000" spc="30" dirty="0">
                <a:solidFill>
                  <a:srgbClr val="231F20"/>
                </a:solidFill>
                <a:latin typeface="Arial Unicode MS"/>
                <a:cs typeface="Arial Unicode MS"/>
              </a:rPr>
              <a:t>Congress </a:t>
            </a:r>
            <a:r>
              <a:rPr sz="1000" spc="35" dirty="0">
                <a:solidFill>
                  <a:srgbClr val="231F20"/>
                </a:solidFill>
                <a:latin typeface="Arial Unicode MS"/>
                <a:cs typeface="Arial Unicode MS"/>
              </a:rPr>
              <a:t>passes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Gun </a:t>
            </a:r>
            <a:r>
              <a:rPr sz="1000" spc="45" dirty="0">
                <a:solidFill>
                  <a:srgbClr val="231F20"/>
                </a:solidFill>
                <a:latin typeface="Arial Unicode MS"/>
                <a:cs typeface="Arial Unicode MS"/>
              </a:rPr>
              <a:t>Free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Schools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Act, </a:t>
            </a:r>
            <a:r>
              <a:rPr sz="1000" spc="100" dirty="0">
                <a:solidFill>
                  <a:srgbClr val="231F20"/>
                </a:solidFill>
                <a:latin typeface="Arial Unicode MS"/>
                <a:cs typeface="Arial Unicode MS"/>
              </a:rPr>
              <a:t>imposing </a:t>
            </a:r>
            <a:r>
              <a:rPr sz="1000" spc="40" dirty="0">
                <a:solidFill>
                  <a:srgbClr val="231F20"/>
                </a:solidFill>
                <a:latin typeface="Arial Unicode MS"/>
                <a:cs typeface="Arial Unicode MS"/>
              </a:rPr>
              <a:t>a 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federal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requirement </a:t>
            </a:r>
            <a:r>
              <a:rPr sz="1000" spc="100" dirty="0">
                <a:solidFill>
                  <a:srgbClr val="231F20"/>
                </a:solidFill>
                <a:latin typeface="Arial Unicode MS"/>
                <a:cs typeface="Arial Unicode MS"/>
              </a:rPr>
              <a:t>on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school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districts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to </a:t>
            </a:r>
            <a:r>
              <a:rPr sz="1000" spc="100" dirty="0">
                <a:solidFill>
                  <a:srgbClr val="231F20"/>
                </a:solidFill>
                <a:latin typeface="Arial Unicode MS"/>
                <a:cs typeface="Arial Unicode MS"/>
              </a:rPr>
              <a:t>adopt </a:t>
            </a:r>
            <a:r>
              <a:rPr sz="1000" spc="50" dirty="0">
                <a:solidFill>
                  <a:srgbClr val="231F20"/>
                </a:solidFill>
                <a:latin typeface="Arial Unicode MS"/>
                <a:cs typeface="Arial Unicode MS"/>
              </a:rPr>
              <a:t>zero- 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tolerance</a:t>
            </a:r>
            <a:r>
              <a:rPr sz="1000" spc="-3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policies</a:t>
            </a:r>
            <a:r>
              <a:rPr sz="1000" spc="-3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for</a:t>
            </a:r>
            <a:r>
              <a:rPr sz="1000" spc="-3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weapons,</a:t>
            </a:r>
            <a:r>
              <a:rPr sz="1000" spc="-3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and</a:t>
            </a:r>
            <a:r>
              <a:rPr sz="1000" spc="-3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</a:t>
            </a:r>
            <a:r>
              <a:rPr sz="1000" spc="-3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Violent</a:t>
            </a:r>
            <a:r>
              <a:rPr sz="1000" spc="-3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Crime</a:t>
            </a:r>
            <a:r>
              <a:rPr sz="1000" spc="-3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Con- 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trol</a:t>
            </a:r>
            <a:r>
              <a:rPr sz="1000" spc="-3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and</a:t>
            </a:r>
            <a:r>
              <a:rPr sz="1000" spc="-3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Law</a:t>
            </a:r>
            <a:r>
              <a:rPr sz="1000" spc="-3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Enforcement</a:t>
            </a:r>
            <a:r>
              <a:rPr sz="1000" spc="-3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Act,</a:t>
            </a:r>
            <a:r>
              <a:rPr sz="1000" spc="-3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allocating</a:t>
            </a:r>
            <a:r>
              <a:rPr sz="1000" spc="-3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over</a:t>
            </a:r>
            <a:r>
              <a:rPr sz="1000" spc="-3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-40" dirty="0">
                <a:solidFill>
                  <a:srgbClr val="231F20"/>
                </a:solidFill>
                <a:latin typeface="Arial Unicode MS"/>
                <a:cs typeface="Arial Unicode MS"/>
              </a:rPr>
              <a:t>$15</a:t>
            </a:r>
            <a:r>
              <a:rPr sz="1000" spc="-3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billion</a:t>
            </a:r>
            <a:r>
              <a:rPr sz="1000" spc="-3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to 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prisons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and </a:t>
            </a:r>
            <a:r>
              <a:rPr sz="1000" spc="85" dirty="0">
                <a:solidFill>
                  <a:srgbClr val="231F20"/>
                </a:solidFill>
                <a:latin typeface="Arial Unicode MS"/>
                <a:cs typeface="Arial Unicode MS"/>
              </a:rPr>
              <a:t>prevention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programs,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creating </a:t>
            </a:r>
            <a:r>
              <a:rPr sz="1000" spc="40" dirty="0">
                <a:solidFill>
                  <a:srgbClr val="231F20"/>
                </a:solidFill>
                <a:latin typeface="Arial Unicode MS"/>
                <a:cs typeface="Arial Unicode MS"/>
              </a:rPr>
              <a:t>100,000 </a:t>
            </a:r>
            <a:r>
              <a:rPr sz="1000" spc="110" dirty="0">
                <a:solidFill>
                  <a:srgbClr val="231F20"/>
                </a:solidFill>
                <a:latin typeface="Arial Unicode MS"/>
                <a:cs typeface="Arial Unicode MS"/>
              </a:rPr>
              <a:t>new 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police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officers,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and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establishing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 </a:t>
            </a:r>
            <a:r>
              <a:rPr sz="1000" spc="110" dirty="0">
                <a:solidFill>
                  <a:srgbClr val="231F20"/>
                </a:solidFill>
                <a:latin typeface="Arial Unicode MS"/>
                <a:cs typeface="Arial Unicode MS"/>
              </a:rPr>
              <a:t>Community</a:t>
            </a:r>
            <a:r>
              <a:rPr sz="1000" spc="-6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Oriented  </a:t>
            </a:r>
            <a:r>
              <a:rPr sz="1000" spc="75" dirty="0">
                <a:solidFill>
                  <a:srgbClr val="231F20"/>
                </a:solidFill>
                <a:latin typeface="Arial Unicode MS"/>
                <a:cs typeface="Arial Unicode MS"/>
              </a:rPr>
              <a:t>Policing </a:t>
            </a:r>
            <a:r>
              <a:rPr sz="1000" spc="40" dirty="0">
                <a:solidFill>
                  <a:srgbClr val="231F20"/>
                </a:solidFill>
                <a:latin typeface="Arial Unicode MS"/>
                <a:cs typeface="Arial Unicode MS"/>
              </a:rPr>
              <a:t>Services </a:t>
            </a:r>
            <a:r>
              <a:rPr sz="1000" spc="10" dirty="0">
                <a:solidFill>
                  <a:srgbClr val="231F20"/>
                </a:solidFill>
                <a:latin typeface="Arial Unicode MS"/>
                <a:cs typeface="Arial Unicode MS"/>
              </a:rPr>
              <a:t>(COPS) </a:t>
            </a:r>
            <a:r>
              <a:rPr sz="1000" spc="60" dirty="0">
                <a:solidFill>
                  <a:srgbClr val="231F20"/>
                </a:solidFill>
                <a:latin typeface="Arial Unicode MS"/>
                <a:cs typeface="Arial Unicode MS"/>
              </a:rPr>
              <a:t>grants. </a:t>
            </a:r>
            <a:r>
              <a:rPr sz="1000" spc="80" dirty="0">
                <a:solidFill>
                  <a:srgbClr val="231F20"/>
                </a:solidFill>
                <a:latin typeface="Arial Unicode MS"/>
                <a:cs typeface="Arial Unicode MS"/>
              </a:rPr>
              <a:t>It </a:t>
            </a:r>
            <a:r>
              <a:rPr sz="1000" spc="25" dirty="0">
                <a:solidFill>
                  <a:srgbClr val="231F20"/>
                </a:solidFill>
                <a:latin typeface="Arial Unicode MS"/>
                <a:cs typeface="Arial Unicode MS"/>
              </a:rPr>
              <a:t>is </a:t>
            </a:r>
            <a:r>
              <a:rPr sz="1000" spc="105" dirty="0">
                <a:solidFill>
                  <a:srgbClr val="231F20"/>
                </a:solidFill>
                <a:latin typeface="Arial Unicode MS"/>
                <a:cs typeface="Arial Unicode MS"/>
              </a:rPr>
              <a:t>the </a:t>
            </a:r>
            <a:r>
              <a:rPr sz="1000" spc="65" dirty="0">
                <a:solidFill>
                  <a:srgbClr val="231F20"/>
                </a:solidFill>
                <a:latin typeface="Arial Unicode MS"/>
                <a:cs typeface="Arial Unicode MS"/>
              </a:rPr>
              <a:t>largest </a:t>
            </a:r>
            <a:r>
              <a:rPr sz="1000" spc="90" dirty="0">
                <a:solidFill>
                  <a:srgbClr val="231F20"/>
                </a:solidFill>
                <a:latin typeface="Arial Unicode MS"/>
                <a:cs typeface="Arial Unicode MS"/>
              </a:rPr>
              <a:t>crime </a:t>
            </a:r>
            <a:r>
              <a:rPr sz="1000" spc="70" dirty="0">
                <a:solidFill>
                  <a:srgbClr val="231F20"/>
                </a:solidFill>
                <a:latin typeface="Arial Unicode MS"/>
                <a:cs typeface="Arial Unicode MS"/>
              </a:rPr>
              <a:t>bill  </a:t>
            </a:r>
            <a:r>
              <a:rPr sz="1000" spc="95" dirty="0">
                <a:solidFill>
                  <a:srgbClr val="231F20"/>
                </a:solidFill>
                <a:latin typeface="Arial Unicode MS"/>
                <a:cs typeface="Arial Unicode MS"/>
              </a:rPr>
              <a:t>to</a:t>
            </a:r>
            <a:r>
              <a:rPr sz="1000" spc="-1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sz="1000" spc="55" dirty="0">
                <a:solidFill>
                  <a:srgbClr val="231F20"/>
                </a:solidFill>
                <a:latin typeface="Arial Unicode MS"/>
                <a:cs typeface="Arial Unicode MS"/>
              </a:rPr>
              <a:t>date.</a:t>
            </a:r>
            <a:endParaRPr sz="1000">
              <a:latin typeface="Arial Unicode MS"/>
              <a:cs typeface="Arial Unicode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3355695"/>
            <a:ext cx="10212705" cy="4564380"/>
            <a:chOff x="0" y="3355695"/>
            <a:chExt cx="10212705" cy="4564380"/>
          </a:xfrm>
        </p:grpSpPr>
        <p:sp>
          <p:nvSpPr>
            <p:cNvPr id="8" name="object 8"/>
            <p:cNvSpPr/>
            <p:nvPr/>
          </p:nvSpPr>
          <p:spPr>
            <a:xfrm>
              <a:off x="0" y="4356925"/>
              <a:ext cx="268681" cy="21983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906295" y="5024640"/>
              <a:ext cx="2950133" cy="289535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211442" y="6553365"/>
              <a:ext cx="2950121" cy="136663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298821" y="3355695"/>
              <a:ext cx="4314647" cy="333066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0" y="3703801"/>
              <a:ext cx="10212705" cy="4216400"/>
            </a:xfrm>
            <a:custGeom>
              <a:avLst/>
              <a:gdLst/>
              <a:ahLst/>
              <a:cxnLst/>
              <a:rect l="l" t="t" r="r" b="b"/>
              <a:pathLst>
                <a:path w="10212705" h="4216400">
                  <a:moveTo>
                    <a:pt x="0" y="0"/>
                  </a:moveTo>
                  <a:lnTo>
                    <a:pt x="0" y="646137"/>
                  </a:lnTo>
                  <a:lnTo>
                    <a:pt x="10089718" y="4216196"/>
                  </a:lnTo>
                  <a:lnTo>
                    <a:pt x="10204704" y="4216196"/>
                  </a:lnTo>
                  <a:lnTo>
                    <a:pt x="10212578" y="36216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85328" y="4414849"/>
              <a:ext cx="5593715" cy="3419475"/>
            </a:xfrm>
            <a:custGeom>
              <a:avLst/>
              <a:gdLst/>
              <a:ahLst/>
              <a:cxnLst/>
              <a:rect l="l" t="t" r="r" b="b"/>
              <a:pathLst>
                <a:path w="5593715" h="3419475">
                  <a:moveTo>
                    <a:pt x="552221" y="333679"/>
                  </a:moveTo>
                  <a:lnTo>
                    <a:pt x="547776" y="284048"/>
                  </a:lnTo>
                  <a:lnTo>
                    <a:pt x="534949" y="237337"/>
                  </a:lnTo>
                  <a:lnTo>
                    <a:pt x="514527" y="194322"/>
                  </a:lnTo>
                  <a:lnTo>
                    <a:pt x="487286" y="155790"/>
                  </a:lnTo>
                  <a:lnTo>
                    <a:pt x="454012" y="122516"/>
                  </a:lnTo>
                  <a:lnTo>
                    <a:pt x="415467" y="95275"/>
                  </a:lnTo>
                  <a:lnTo>
                    <a:pt x="372452" y="74841"/>
                  </a:lnTo>
                  <a:lnTo>
                    <a:pt x="325742" y="62026"/>
                  </a:lnTo>
                  <a:lnTo>
                    <a:pt x="276110" y="57569"/>
                  </a:lnTo>
                  <a:lnTo>
                    <a:pt x="226479" y="62026"/>
                  </a:lnTo>
                  <a:lnTo>
                    <a:pt x="179768" y="74841"/>
                  </a:lnTo>
                  <a:lnTo>
                    <a:pt x="136753" y="95275"/>
                  </a:lnTo>
                  <a:lnTo>
                    <a:pt x="98221" y="122516"/>
                  </a:lnTo>
                  <a:lnTo>
                    <a:pt x="64947" y="155790"/>
                  </a:lnTo>
                  <a:lnTo>
                    <a:pt x="37706" y="194322"/>
                  </a:lnTo>
                  <a:lnTo>
                    <a:pt x="17284" y="237337"/>
                  </a:lnTo>
                  <a:lnTo>
                    <a:pt x="4457" y="284048"/>
                  </a:lnTo>
                  <a:lnTo>
                    <a:pt x="0" y="333679"/>
                  </a:lnTo>
                  <a:lnTo>
                    <a:pt x="4457" y="383311"/>
                  </a:lnTo>
                  <a:lnTo>
                    <a:pt x="17284" y="430022"/>
                  </a:lnTo>
                  <a:lnTo>
                    <a:pt x="37706" y="473036"/>
                  </a:lnTo>
                  <a:lnTo>
                    <a:pt x="64947" y="511581"/>
                  </a:lnTo>
                  <a:lnTo>
                    <a:pt x="98221" y="544855"/>
                  </a:lnTo>
                  <a:lnTo>
                    <a:pt x="136753" y="572096"/>
                  </a:lnTo>
                  <a:lnTo>
                    <a:pt x="179768" y="592518"/>
                  </a:lnTo>
                  <a:lnTo>
                    <a:pt x="226479" y="605345"/>
                  </a:lnTo>
                  <a:lnTo>
                    <a:pt x="276110" y="609790"/>
                  </a:lnTo>
                  <a:lnTo>
                    <a:pt x="325742" y="605345"/>
                  </a:lnTo>
                  <a:lnTo>
                    <a:pt x="372452" y="592518"/>
                  </a:lnTo>
                  <a:lnTo>
                    <a:pt x="415467" y="572096"/>
                  </a:lnTo>
                  <a:lnTo>
                    <a:pt x="454012" y="544855"/>
                  </a:lnTo>
                  <a:lnTo>
                    <a:pt x="487286" y="511581"/>
                  </a:lnTo>
                  <a:lnTo>
                    <a:pt x="514527" y="473036"/>
                  </a:lnTo>
                  <a:lnTo>
                    <a:pt x="534949" y="430022"/>
                  </a:lnTo>
                  <a:lnTo>
                    <a:pt x="547776" y="383311"/>
                  </a:lnTo>
                  <a:lnTo>
                    <a:pt x="552221" y="333679"/>
                  </a:lnTo>
                  <a:close/>
                </a:path>
                <a:path w="5593715" h="3419475">
                  <a:moveTo>
                    <a:pt x="2287524" y="1686763"/>
                  </a:moveTo>
                  <a:lnTo>
                    <a:pt x="2285022" y="1640395"/>
                  </a:lnTo>
                  <a:lnTo>
                    <a:pt x="2277707" y="1595462"/>
                  </a:lnTo>
                  <a:lnTo>
                    <a:pt x="2265832" y="1552244"/>
                  </a:lnTo>
                  <a:lnTo>
                    <a:pt x="2249652" y="1510995"/>
                  </a:lnTo>
                  <a:lnTo>
                    <a:pt x="2229421" y="1471955"/>
                  </a:lnTo>
                  <a:lnTo>
                    <a:pt x="2205418" y="1435417"/>
                  </a:lnTo>
                  <a:lnTo>
                    <a:pt x="2177885" y="1401622"/>
                  </a:lnTo>
                  <a:lnTo>
                    <a:pt x="2147087" y="1370825"/>
                  </a:lnTo>
                  <a:lnTo>
                    <a:pt x="2113292" y="1343291"/>
                  </a:lnTo>
                  <a:lnTo>
                    <a:pt x="2076742" y="1319276"/>
                  </a:lnTo>
                  <a:lnTo>
                    <a:pt x="2037715" y="1299057"/>
                  </a:lnTo>
                  <a:lnTo>
                    <a:pt x="1996465" y="1282877"/>
                  </a:lnTo>
                  <a:lnTo>
                    <a:pt x="1953247" y="1270990"/>
                  </a:lnTo>
                  <a:lnTo>
                    <a:pt x="1908314" y="1263675"/>
                  </a:lnTo>
                  <a:lnTo>
                    <a:pt x="1861947" y="1261173"/>
                  </a:lnTo>
                  <a:lnTo>
                    <a:pt x="1815579" y="1263675"/>
                  </a:lnTo>
                  <a:lnTo>
                    <a:pt x="1770646" y="1270990"/>
                  </a:lnTo>
                  <a:lnTo>
                    <a:pt x="1727428" y="1282877"/>
                  </a:lnTo>
                  <a:lnTo>
                    <a:pt x="1686166" y="1299057"/>
                  </a:lnTo>
                  <a:lnTo>
                    <a:pt x="1647139" y="1319276"/>
                  </a:lnTo>
                  <a:lnTo>
                    <a:pt x="1610601" y="1343291"/>
                  </a:lnTo>
                  <a:lnTo>
                    <a:pt x="1576793" y="1370825"/>
                  </a:lnTo>
                  <a:lnTo>
                    <a:pt x="1546009" y="1401622"/>
                  </a:lnTo>
                  <a:lnTo>
                    <a:pt x="1518475" y="1435417"/>
                  </a:lnTo>
                  <a:lnTo>
                    <a:pt x="1494459" y="1471955"/>
                  </a:lnTo>
                  <a:lnTo>
                    <a:pt x="1474241" y="1510995"/>
                  </a:lnTo>
                  <a:lnTo>
                    <a:pt x="1458048" y="1552244"/>
                  </a:lnTo>
                  <a:lnTo>
                    <a:pt x="1446174" y="1595462"/>
                  </a:lnTo>
                  <a:lnTo>
                    <a:pt x="1438859" y="1640395"/>
                  </a:lnTo>
                  <a:lnTo>
                    <a:pt x="1436357" y="1686763"/>
                  </a:lnTo>
                  <a:lnTo>
                    <a:pt x="1438859" y="1733143"/>
                  </a:lnTo>
                  <a:lnTo>
                    <a:pt x="1446174" y="1778063"/>
                  </a:lnTo>
                  <a:lnTo>
                    <a:pt x="1458048" y="1821281"/>
                  </a:lnTo>
                  <a:lnTo>
                    <a:pt x="1474241" y="1862531"/>
                  </a:lnTo>
                  <a:lnTo>
                    <a:pt x="1494459" y="1901558"/>
                  </a:lnTo>
                  <a:lnTo>
                    <a:pt x="1518475" y="1938108"/>
                  </a:lnTo>
                  <a:lnTo>
                    <a:pt x="1546009" y="1971903"/>
                  </a:lnTo>
                  <a:lnTo>
                    <a:pt x="1576793" y="2002701"/>
                  </a:lnTo>
                  <a:lnTo>
                    <a:pt x="1610601" y="2030234"/>
                  </a:lnTo>
                  <a:lnTo>
                    <a:pt x="1647139" y="2054237"/>
                  </a:lnTo>
                  <a:lnTo>
                    <a:pt x="1686166" y="2074468"/>
                  </a:lnTo>
                  <a:lnTo>
                    <a:pt x="1727428" y="2090648"/>
                  </a:lnTo>
                  <a:lnTo>
                    <a:pt x="1770646" y="2102523"/>
                  </a:lnTo>
                  <a:lnTo>
                    <a:pt x="1815579" y="2109851"/>
                  </a:lnTo>
                  <a:lnTo>
                    <a:pt x="1861947" y="2112340"/>
                  </a:lnTo>
                  <a:lnTo>
                    <a:pt x="1908314" y="2109851"/>
                  </a:lnTo>
                  <a:lnTo>
                    <a:pt x="1953247" y="2102523"/>
                  </a:lnTo>
                  <a:lnTo>
                    <a:pt x="1996465" y="2090648"/>
                  </a:lnTo>
                  <a:lnTo>
                    <a:pt x="2037715" y="2074468"/>
                  </a:lnTo>
                  <a:lnTo>
                    <a:pt x="2076742" y="2054237"/>
                  </a:lnTo>
                  <a:lnTo>
                    <a:pt x="2113292" y="2030234"/>
                  </a:lnTo>
                  <a:lnTo>
                    <a:pt x="2147087" y="2002701"/>
                  </a:lnTo>
                  <a:lnTo>
                    <a:pt x="2177885" y="1971903"/>
                  </a:lnTo>
                  <a:lnTo>
                    <a:pt x="2205418" y="1938108"/>
                  </a:lnTo>
                  <a:lnTo>
                    <a:pt x="2229421" y="1901558"/>
                  </a:lnTo>
                  <a:lnTo>
                    <a:pt x="2249652" y="1862531"/>
                  </a:lnTo>
                  <a:lnTo>
                    <a:pt x="2265832" y="1821281"/>
                  </a:lnTo>
                  <a:lnTo>
                    <a:pt x="2277707" y="1778063"/>
                  </a:lnTo>
                  <a:lnTo>
                    <a:pt x="2285022" y="1733143"/>
                  </a:lnTo>
                  <a:lnTo>
                    <a:pt x="2287524" y="1686763"/>
                  </a:lnTo>
                  <a:close/>
                </a:path>
                <a:path w="5593715" h="3419475">
                  <a:moveTo>
                    <a:pt x="5466499" y="2993326"/>
                  </a:moveTo>
                  <a:lnTo>
                    <a:pt x="5463997" y="2946958"/>
                  </a:lnTo>
                  <a:lnTo>
                    <a:pt x="5456682" y="2902039"/>
                  </a:lnTo>
                  <a:lnTo>
                    <a:pt x="5444795" y="2858808"/>
                  </a:lnTo>
                  <a:lnTo>
                    <a:pt x="5428615" y="2817558"/>
                  </a:lnTo>
                  <a:lnTo>
                    <a:pt x="5408384" y="2778531"/>
                  </a:lnTo>
                  <a:lnTo>
                    <a:pt x="5384381" y="2741993"/>
                  </a:lnTo>
                  <a:lnTo>
                    <a:pt x="5356847" y="2708186"/>
                  </a:lnTo>
                  <a:lnTo>
                    <a:pt x="5326050" y="2677401"/>
                  </a:lnTo>
                  <a:lnTo>
                    <a:pt x="5292255" y="2649867"/>
                  </a:lnTo>
                  <a:lnTo>
                    <a:pt x="5255704" y="2625852"/>
                  </a:lnTo>
                  <a:lnTo>
                    <a:pt x="5216677" y="2605633"/>
                  </a:lnTo>
                  <a:lnTo>
                    <a:pt x="5175428" y="2589453"/>
                  </a:lnTo>
                  <a:lnTo>
                    <a:pt x="5132209" y="2577566"/>
                  </a:lnTo>
                  <a:lnTo>
                    <a:pt x="5087277" y="2570251"/>
                  </a:lnTo>
                  <a:lnTo>
                    <a:pt x="5040909" y="2567749"/>
                  </a:lnTo>
                  <a:lnTo>
                    <a:pt x="4994529" y="2570251"/>
                  </a:lnTo>
                  <a:lnTo>
                    <a:pt x="4949609" y="2577566"/>
                  </a:lnTo>
                  <a:lnTo>
                    <a:pt x="4906391" y="2589453"/>
                  </a:lnTo>
                  <a:lnTo>
                    <a:pt x="4865141" y="2605633"/>
                  </a:lnTo>
                  <a:lnTo>
                    <a:pt x="4826101" y="2625852"/>
                  </a:lnTo>
                  <a:lnTo>
                    <a:pt x="4789563" y="2649867"/>
                  </a:lnTo>
                  <a:lnTo>
                    <a:pt x="4755769" y="2677401"/>
                  </a:lnTo>
                  <a:lnTo>
                    <a:pt x="4724971" y="2708186"/>
                  </a:lnTo>
                  <a:lnTo>
                    <a:pt x="4697438" y="2741993"/>
                  </a:lnTo>
                  <a:lnTo>
                    <a:pt x="4673435" y="2778531"/>
                  </a:lnTo>
                  <a:lnTo>
                    <a:pt x="4653204" y="2817558"/>
                  </a:lnTo>
                  <a:lnTo>
                    <a:pt x="4637024" y="2858808"/>
                  </a:lnTo>
                  <a:lnTo>
                    <a:pt x="4625149" y="2902039"/>
                  </a:lnTo>
                  <a:lnTo>
                    <a:pt x="4617821" y="2946958"/>
                  </a:lnTo>
                  <a:lnTo>
                    <a:pt x="4615332" y="2993326"/>
                  </a:lnTo>
                  <a:lnTo>
                    <a:pt x="4617821" y="3039707"/>
                  </a:lnTo>
                  <a:lnTo>
                    <a:pt x="4625149" y="3084626"/>
                  </a:lnTo>
                  <a:lnTo>
                    <a:pt x="4637024" y="3127845"/>
                  </a:lnTo>
                  <a:lnTo>
                    <a:pt x="4653204" y="3169107"/>
                  </a:lnTo>
                  <a:lnTo>
                    <a:pt x="4673435" y="3208134"/>
                  </a:lnTo>
                  <a:lnTo>
                    <a:pt x="4697438" y="3244685"/>
                  </a:lnTo>
                  <a:lnTo>
                    <a:pt x="4724971" y="3278479"/>
                  </a:lnTo>
                  <a:lnTo>
                    <a:pt x="4755769" y="3309277"/>
                  </a:lnTo>
                  <a:lnTo>
                    <a:pt x="4789563" y="3336810"/>
                  </a:lnTo>
                  <a:lnTo>
                    <a:pt x="4826101" y="3360813"/>
                  </a:lnTo>
                  <a:lnTo>
                    <a:pt x="4865141" y="3381044"/>
                  </a:lnTo>
                  <a:lnTo>
                    <a:pt x="4906391" y="3397224"/>
                  </a:lnTo>
                  <a:lnTo>
                    <a:pt x="4949609" y="3409099"/>
                  </a:lnTo>
                  <a:lnTo>
                    <a:pt x="4994529" y="3416427"/>
                  </a:lnTo>
                  <a:lnTo>
                    <a:pt x="5040909" y="3418916"/>
                  </a:lnTo>
                  <a:lnTo>
                    <a:pt x="5087277" y="3416427"/>
                  </a:lnTo>
                  <a:lnTo>
                    <a:pt x="5132209" y="3409099"/>
                  </a:lnTo>
                  <a:lnTo>
                    <a:pt x="5175428" y="3397224"/>
                  </a:lnTo>
                  <a:lnTo>
                    <a:pt x="5216677" y="3381044"/>
                  </a:lnTo>
                  <a:lnTo>
                    <a:pt x="5255704" y="3360813"/>
                  </a:lnTo>
                  <a:lnTo>
                    <a:pt x="5292255" y="3336810"/>
                  </a:lnTo>
                  <a:lnTo>
                    <a:pt x="5326050" y="3309277"/>
                  </a:lnTo>
                  <a:lnTo>
                    <a:pt x="5356847" y="3278479"/>
                  </a:lnTo>
                  <a:lnTo>
                    <a:pt x="5384381" y="3244685"/>
                  </a:lnTo>
                  <a:lnTo>
                    <a:pt x="5408384" y="3208134"/>
                  </a:lnTo>
                  <a:lnTo>
                    <a:pt x="5428615" y="3169107"/>
                  </a:lnTo>
                  <a:lnTo>
                    <a:pt x="5444795" y="3127845"/>
                  </a:lnTo>
                  <a:lnTo>
                    <a:pt x="5456682" y="3084626"/>
                  </a:lnTo>
                  <a:lnTo>
                    <a:pt x="5463997" y="3039707"/>
                  </a:lnTo>
                  <a:lnTo>
                    <a:pt x="5466499" y="2993326"/>
                  </a:lnTo>
                  <a:close/>
                </a:path>
                <a:path w="5593715" h="3419475">
                  <a:moveTo>
                    <a:pt x="5593131" y="425577"/>
                  </a:moveTo>
                  <a:lnTo>
                    <a:pt x="5590641" y="379196"/>
                  </a:lnTo>
                  <a:lnTo>
                    <a:pt x="5583313" y="334276"/>
                  </a:lnTo>
                  <a:lnTo>
                    <a:pt x="5571439" y="291058"/>
                  </a:lnTo>
                  <a:lnTo>
                    <a:pt x="5555259" y="249809"/>
                  </a:lnTo>
                  <a:lnTo>
                    <a:pt x="5535028" y="210769"/>
                  </a:lnTo>
                  <a:lnTo>
                    <a:pt x="5511025" y="174231"/>
                  </a:lnTo>
                  <a:lnTo>
                    <a:pt x="5483491" y="140436"/>
                  </a:lnTo>
                  <a:lnTo>
                    <a:pt x="5452694" y="109639"/>
                  </a:lnTo>
                  <a:lnTo>
                    <a:pt x="5418899" y="82105"/>
                  </a:lnTo>
                  <a:lnTo>
                    <a:pt x="5382349" y="58102"/>
                  </a:lnTo>
                  <a:lnTo>
                    <a:pt x="5343322" y="37871"/>
                  </a:lnTo>
                  <a:lnTo>
                    <a:pt x="5302072" y="21691"/>
                  </a:lnTo>
                  <a:lnTo>
                    <a:pt x="5258854" y="9817"/>
                  </a:lnTo>
                  <a:lnTo>
                    <a:pt x="5213934" y="2489"/>
                  </a:lnTo>
                  <a:lnTo>
                    <a:pt x="5167554" y="0"/>
                  </a:lnTo>
                  <a:lnTo>
                    <a:pt x="5121186" y="2489"/>
                  </a:lnTo>
                  <a:lnTo>
                    <a:pt x="5076253" y="9817"/>
                  </a:lnTo>
                  <a:lnTo>
                    <a:pt x="5033035" y="21691"/>
                  </a:lnTo>
                  <a:lnTo>
                    <a:pt x="4991786" y="37871"/>
                  </a:lnTo>
                  <a:lnTo>
                    <a:pt x="4952746" y="58102"/>
                  </a:lnTo>
                  <a:lnTo>
                    <a:pt x="4916208" y="82105"/>
                  </a:lnTo>
                  <a:lnTo>
                    <a:pt x="4882413" y="109639"/>
                  </a:lnTo>
                  <a:lnTo>
                    <a:pt x="4851616" y="140436"/>
                  </a:lnTo>
                  <a:lnTo>
                    <a:pt x="4824082" y="174231"/>
                  </a:lnTo>
                  <a:lnTo>
                    <a:pt x="4800066" y="210769"/>
                  </a:lnTo>
                  <a:lnTo>
                    <a:pt x="4779848" y="249809"/>
                  </a:lnTo>
                  <a:lnTo>
                    <a:pt x="4763668" y="291058"/>
                  </a:lnTo>
                  <a:lnTo>
                    <a:pt x="4751781" y="334276"/>
                  </a:lnTo>
                  <a:lnTo>
                    <a:pt x="4744466" y="379196"/>
                  </a:lnTo>
                  <a:lnTo>
                    <a:pt x="4741964" y="425577"/>
                  </a:lnTo>
                  <a:lnTo>
                    <a:pt x="4744466" y="471944"/>
                  </a:lnTo>
                  <a:lnTo>
                    <a:pt x="4751781" y="516877"/>
                  </a:lnTo>
                  <a:lnTo>
                    <a:pt x="4763668" y="560095"/>
                  </a:lnTo>
                  <a:lnTo>
                    <a:pt x="4779848" y="601345"/>
                  </a:lnTo>
                  <a:lnTo>
                    <a:pt x="4800066" y="640372"/>
                  </a:lnTo>
                  <a:lnTo>
                    <a:pt x="4824082" y="676922"/>
                  </a:lnTo>
                  <a:lnTo>
                    <a:pt x="4851616" y="710717"/>
                  </a:lnTo>
                  <a:lnTo>
                    <a:pt x="4882413" y="741514"/>
                  </a:lnTo>
                  <a:lnTo>
                    <a:pt x="4916208" y="769048"/>
                  </a:lnTo>
                  <a:lnTo>
                    <a:pt x="4952746" y="793051"/>
                  </a:lnTo>
                  <a:lnTo>
                    <a:pt x="4991786" y="813282"/>
                  </a:lnTo>
                  <a:lnTo>
                    <a:pt x="5033035" y="829462"/>
                  </a:lnTo>
                  <a:lnTo>
                    <a:pt x="5076253" y="841349"/>
                  </a:lnTo>
                  <a:lnTo>
                    <a:pt x="5121186" y="848664"/>
                  </a:lnTo>
                  <a:lnTo>
                    <a:pt x="5167554" y="851166"/>
                  </a:lnTo>
                  <a:lnTo>
                    <a:pt x="5213934" y="848664"/>
                  </a:lnTo>
                  <a:lnTo>
                    <a:pt x="5258854" y="841349"/>
                  </a:lnTo>
                  <a:lnTo>
                    <a:pt x="5302072" y="829462"/>
                  </a:lnTo>
                  <a:lnTo>
                    <a:pt x="5343322" y="813282"/>
                  </a:lnTo>
                  <a:lnTo>
                    <a:pt x="5382349" y="793051"/>
                  </a:lnTo>
                  <a:lnTo>
                    <a:pt x="5418899" y="769048"/>
                  </a:lnTo>
                  <a:lnTo>
                    <a:pt x="5452694" y="741514"/>
                  </a:lnTo>
                  <a:lnTo>
                    <a:pt x="5483491" y="710717"/>
                  </a:lnTo>
                  <a:lnTo>
                    <a:pt x="5511025" y="676922"/>
                  </a:lnTo>
                  <a:lnTo>
                    <a:pt x="5535028" y="640372"/>
                  </a:lnTo>
                  <a:lnTo>
                    <a:pt x="5555259" y="601345"/>
                  </a:lnTo>
                  <a:lnTo>
                    <a:pt x="5571439" y="560095"/>
                  </a:lnTo>
                  <a:lnTo>
                    <a:pt x="5583313" y="516877"/>
                  </a:lnTo>
                  <a:lnTo>
                    <a:pt x="5590641" y="471944"/>
                  </a:lnTo>
                  <a:lnTo>
                    <a:pt x="5593131" y="425577"/>
                  </a:lnTo>
                  <a:close/>
                </a:path>
              </a:pathLst>
            </a:custGeom>
            <a:solidFill>
              <a:srgbClr val="942C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807448" y="4608832"/>
            <a:ext cx="502284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45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580332" y="5462917"/>
            <a:ext cx="552450" cy="552450"/>
          </a:xfrm>
          <a:custGeom>
            <a:avLst/>
            <a:gdLst/>
            <a:ahLst/>
            <a:cxnLst/>
            <a:rect l="l" t="t" r="r" b="b"/>
            <a:pathLst>
              <a:path w="552450" h="552450">
                <a:moveTo>
                  <a:pt x="276110" y="0"/>
                </a:moveTo>
                <a:lnTo>
                  <a:pt x="226476" y="4448"/>
                </a:lnTo>
                <a:lnTo>
                  <a:pt x="179762" y="17273"/>
                </a:lnTo>
                <a:lnTo>
                  <a:pt x="136747" y="37695"/>
                </a:lnTo>
                <a:lnTo>
                  <a:pt x="98212" y="64934"/>
                </a:lnTo>
                <a:lnTo>
                  <a:pt x="64934" y="98212"/>
                </a:lnTo>
                <a:lnTo>
                  <a:pt x="37695" y="136747"/>
                </a:lnTo>
                <a:lnTo>
                  <a:pt x="17273" y="179762"/>
                </a:lnTo>
                <a:lnTo>
                  <a:pt x="4448" y="226476"/>
                </a:lnTo>
                <a:lnTo>
                  <a:pt x="0" y="276110"/>
                </a:lnTo>
                <a:lnTo>
                  <a:pt x="4448" y="325740"/>
                </a:lnTo>
                <a:lnTo>
                  <a:pt x="17273" y="372451"/>
                </a:lnTo>
                <a:lnTo>
                  <a:pt x="37695" y="415464"/>
                </a:lnTo>
                <a:lnTo>
                  <a:pt x="64934" y="453998"/>
                </a:lnTo>
                <a:lnTo>
                  <a:pt x="98212" y="487275"/>
                </a:lnTo>
                <a:lnTo>
                  <a:pt x="136747" y="514514"/>
                </a:lnTo>
                <a:lnTo>
                  <a:pt x="179762" y="534935"/>
                </a:lnTo>
                <a:lnTo>
                  <a:pt x="226476" y="547760"/>
                </a:lnTo>
                <a:lnTo>
                  <a:pt x="276110" y="552208"/>
                </a:lnTo>
                <a:lnTo>
                  <a:pt x="325740" y="547760"/>
                </a:lnTo>
                <a:lnTo>
                  <a:pt x="372451" y="534935"/>
                </a:lnTo>
                <a:lnTo>
                  <a:pt x="415464" y="514514"/>
                </a:lnTo>
                <a:lnTo>
                  <a:pt x="453998" y="487275"/>
                </a:lnTo>
                <a:lnTo>
                  <a:pt x="487275" y="453998"/>
                </a:lnTo>
                <a:lnTo>
                  <a:pt x="514514" y="415464"/>
                </a:lnTo>
                <a:lnTo>
                  <a:pt x="534935" y="372451"/>
                </a:lnTo>
                <a:lnTo>
                  <a:pt x="547760" y="325740"/>
                </a:lnTo>
                <a:lnTo>
                  <a:pt x="552208" y="276110"/>
                </a:lnTo>
                <a:lnTo>
                  <a:pt x="547760" y="226476"/>
                </a:lnTo>
                <a:lnTo>
                  <a:pt x="534935" y="179762"/>
                </a:lnTo>
                <a:lnTo>
                  <a:pt x="514514" y="136747"/>
                </a:lnTo>
                <a:lnTo>
                  <a:pt x="487275" y="98212"/>
                </a:lnTo>
                <a:lnTo>
                  <a:pt x="453998" y="64934"/>
                </a:lnTo>
                <a:lnTo>
                  <a:pt x="415464" y="37695"/>
                </a:lnTo>
                <a:lnTo>
                  <a:pt x="372451" y="17273"/>
                </a:lnTo>
                <a:lnTo>
                  <a:pt x="325740" y="4448"/>
                </a:lnTo>
                <a:lnTo>
                  <a:pt x="276110" y="0"/>
                </a:lnTo>
                <a:close/>
              </a:path>
            </a:pathLst>
          </a:custGeom>
          <a:solidFill>
            <a:srgbClr val="942C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602429" y="5599327"/>
            <a:ext cx="4425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19</a:t>
            </a:r>
            <a:r>
              <a:rPr sz="1600" b="1" spc="-15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1600" b="1" spc="-26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197662" y="7301718"/>
            <a:ext cx="13843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latin typeface="Arial"/>
                <a:cs typeface="Arial"/>
              </a:rPr>
              <a:t>24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</TotalTime>
  <Words>2721</Words>
  <Application>Microsoft Macintosh PowerPoint</Application>
  <PresentationFormat>Custom</PresentationFormat>
  <Paragraphs>176</Paragraphs>
  <Slides>23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Arial Unicode MS</vt:lpstr>
      <vt:lpstr>Arial</vt:lpstr>
      <vt:lpstr>Arial Black</vt:lpstr>
      <vt:lpstr>Arial Narrow</vt:lpstr>
      <vt:lpstr>Baskerville Old Face</vt:lpstr>
      <vt:lpstr>Calibri</vt:lpstr>
      <vt:lpstr>Gill Sans MT</vt:lpstr>
      <vt:lpstr>Ink Free</vt:lpstr>
      <vt:lpstr>Lucida Sans Unicode</vt:lpstr>
      <vt:lpstr>Modern No. 20</vt:lpstr>
      <vt:lpstr>Times New Roman</vt:lpstr>
      <vt:lpstr>Verdana</vt:lpstr>
      <vt:lpstr>Office Theme</vt:lpstr>
      <vt:lpstr>Chart</vt:lpstr>
      <vt:lpstr>Care First South Pasadena</vt:lpstr>
      <vt:lpstr>Land Acknowledgement </vt:lpstr>
      <vt:lpstr>PowerPoint Presentation</vt:lpstr>
      <vt:lpstr>-�t</vt:lpstr>
      <vt:lpstr>PowerPoint Presentation</vt:lpstr>
      <vt:lpstr>PowerPoint Presentation</vt:lpstr>
      <vt:lpstr>PowerPoint Presentation</vt:lpstr>
      <vt:lpstr>1967</vt:lpstr>
      <vt:lpstr>1994</vt:lpstr>
      <vt:lpstr>1999</vt:lpstr>
      <vt:lpstr>2013</vt:lpstr>
      <vt:lpstr>2015</vt:lpstr>
      <vt:lpstr>2018</vt:lpstr>
      <vt:lpstr>PowerPoint Presentation</vt:lpstr>
      <vt:lpstr>PowerPoint Presentation</vt:lpstr>
      <vt:lpstr>PowerPoint Presentation</vt:lpstr>
      <vt:lpstr>PowerPoint Presentation</vt:lpstr>
      <vt:lpstr>Student to Counselor Ratio 2013-2014</vt:lpstr>
      <vt:lpstr>PowerPoint Presentation</vt:lpstr>
      <vt:lpstr>-1, ADVANCEMENT</vt:lpstr>
      <vt:lpstr>Recommendations</vt:lpstr>
      <vt:lpstr>Recommendations</vt:lpstr>
      <vt:lpstr>Recommendations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4025</dc:creator>
  <cp:lastModifiedBy>ELLA Hushagen</cp:lastModifiedBy>
  <cp:revision>6</cp:revision>
  <dcterms:created xsi:type="dcterms:W3CDTF">2020-11-18T01:15:35Z</dcterms:created>
  <dcterms:modified xsi:type="dcterms:W3CDTF">2020-11-18T02:54:26Z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2018-09-13T00:00:00Z</vt:filetime>
  </property>
  <property fmtid="{D5CDD505-2E9C-101B-9397-08002B2CF9AE}" pid="3" name="Creator">
    <vt:lpwstr>PDFium</vt:lpwstr>
  </property>
  <property fmtid="{D5CDD505-2E9C-101B-9397-08002B2CF9AE}" pid="4" name="LastSaved">
    <vt:filetime>2020-11-18T00:00:00Z</vt:filetime>
  </property>
</Properties>
</file>